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2" r:id="rId1"/>
  </p:sldMasterIdLst>
  <p:notesMasterIdLst>
    <p:notesMasterId r:id="rId59"/>
  </p:notesMasterIdLst>
  <p:sldIdLst>
    <p:sldId id="256" r:id="rId2"/>
    <p:sldId id="263" r:id="rId3"/>
    <p:sldId id="505" r:id="rId4"/>
    <p:sldId id="677" r:id="rId5"/>
    <p:sldId id="678" r:id="rId6"/>
    <p:sldId id="679" r:id="rId7"/>
    <p:sldId id="682" r:id="rId8"/>
    <p:sldId id="681" r:id="rId9"/>
    <p:sldId id="680" r:id="rId10"/>
    <p:sldId id="503" r:id="rId11"/>
    <p:sldId id="651" r:id="rId12"/>
    <p:sldId id="683" r:id="rId13"/>
    <p:sldId id="684" r:id="rId14"/>
    <p:sldId id="685" r:id="rId15"/>
    <p:sldId id="687" r:id="rId16"/>
    <p:sldId id="686" r:id="rId17"/>
    <p:sldId id="688" r:id="rId18"/>
    <p:sldId id="689" r:id="rId19"/>
    <p:sldId id="690" r:id="rId20"/>
    <p:sldId id="547" r:id="rId21"/>
    <p:sldId id="691" r:id="rId22"/>
    <p:sldId id="692" r:id="rId23"/>
    <p:sldId id="693" r:id="rId24"/>
    <p:sldId id="694" r:id="rId25"/>
    <p:sldId id="695" r:id="rId26"/>
    <p:sldId id="696" r:id="rId27"/>
    <p:sldId id="697" r:id="rId28"/>
    <p:sldId id="698" r:id="rId29"/>
    <p:sldId id="699" r:id="rId30"/>
    <p:sldId id="700" r:id="rId31"/>
    <p:sldId id="701" r:id="rId32"/>
    <p:sldId id="702" r:id="rId33"/>
    <p:sldId id="703" r:id="rId34"/>
    <p:sldId id="704" r:id="rId35"/>
    <p:sldId id="705" r:id="rId36"/>
    <p:sldId id="706" r:id="rId37"/>
    <p:sldId id="707" r:id="rId38"/>
    <p:sldId id="708" r:id="rId39"/>
    <p:sldId id="709" r:id="rId40"/>
    <p:sldId id="710" r:id="rId41"/>
    <p:sldId id="711" r:id="rId42"/>
    <p:sldId id="712" r:id="rId43"/>
    <p:sldId id="713" r:id="rId44"/>
    <p:sldId id="714" r:id="rId45"/>
    <p:sldId id="456" r:id="rId46"/>
    <p:sldId id="631" r:id="rId47"/>
    <p:sldId id="715" r:id="rId48"/>
    <p:sldId id="716" r:id="rId49"/>
    <p:sldId id="717" r:id="rId50"/>
    <p:sldId id="670" r:id="rId51"/>
    <p:sldId id="633" r:id="rId52"/>
    <p:sldId id="718" r:id="rId53"/>
    <p:sldId id="719" r:id="rId54"/>
    <p:sldId id="720" r:id="rId55"/>
    <p:sldId id="721" r:id="rId56"/>
    <p:sldId id="722" r:id="rId57"/>
    <p:sldId id="72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0USMGpWeyd2a0CvvIrnb9Q==" hashData="cY0ZABHy7VdBYrMYDYAhLqlKeRkMzaqsUoyjbnICeA8xONdJOK8Cxj62zJMwQyC3epAIeAnlKT9wEJQfeLWZ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8E00"/>
    <a:srgbClr val="855E1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60"/>
    <p:restoredTop sz="83351"/>
  </p:normalViewPr>
  <p:slideViewPr>
    <p:cSldViewPr snapToGrid="0">
      <p:cViewPr>
        <p:scale>
          <a:sx n="137" d="100"/>
          <a:sy n="137" d="100"/>
        </p:scale>
        <p:origin x="217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2B323-82A1-7544-9837-FC5DD1BB8A69}" type="datetimeFigureOut">
              <a:rPr lang="es-ES_tradnl" smtClean="0"/>
              <a:t>22/7/24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A8952F-1C0B-F641-899D-BA69BEE8A7E7}" type="slidenum">
              <a:rPr lang="es-ES_tradnl" smtClean="0"/>
              <a:t>‹#›</a:t>
            </a:fld>
            <a:endParaRPr lang="es-ES_tradnl"/>
          </a:p>
        </p:txBody>
      </p:sp>
    </p:spTree>
    <p:extLst>
      <p:ext uri="{BB962C8B-B14F-4D97-AF65-F5344CB8AC3E}">
        <p14:creationId xmlns:p14="http://schemas.microsoft.com/office/powerpoint/2010/main" val="215551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a:t>
            </a:fld>
            <a:endParaRPr lang="es-ES_tradnl"/>
          </a:p>
        </p:txBody>
      </p:sp>
    </p:spTree>
    <p:extLst>
      <p:ext uri="{BB962C8B-B14F-4D97-AF65-F5344CB8AC3E}">
        <p14:creationId xmlns:p14="http://schemas.microsoft.com/office/powerpoint/2010/main" val="297975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11</a:t>
            </a:fld>
            <a:endParaRPr lang="es-ES_tradnl"/>
          </a:p>
        </p:txBody>
      </p:sp>
    </p:spTree>
    <p:extLst>
      <p:ext uri="{BB962C8B-B14F-4D97-AF65-F5344CB8AC3E}">
        <p14:creationId xmlns:p14="http://schemas.microsoft.com/office/powerpoint/2010/main" val="402756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12</a:t>
            </a:fld>
            <a:endParaRPr lang="es-ES_tradnl"/>
          </a:p>
        </p:txBody>
      </p:sp>
    </p:spTree>
    <p:extLst>
      <p:ext uri="{BB962C8B-B14F-4D97-AF65-F5344CB8AC3E}">
        <p14:creationId xmlns:p14="http://schemas.microsoft.com/office/powerpoint/2010/main" val="2088971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13</a:t>
            </a:fld>
            <a:endParaRPr lang="es-ES_tradnl"/>
          </a:p>
        </p:txBody>
      </p:sp>
    </p:spTree>
    <p:extLst>
      <p:ext uri="{BB962C8B-B14F-4D97-AF65-F5344CB8AC3E}">
        <p14:creationId xmlns:p14="http://schemas.microsoft.com/office/powerpoint/2010/main" val="2418305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14</a:t>
            </a:fld>
            <a:endParaRPr lang="es-ES_tradnl"/>
          </a:p>
        </p:txBody>
      </p:sp>
    </p:spTree>
    <p:extLst>
      <p:ext uri="{BB962C8B-B14F-4D97-AF65-F5344CB8AC3E}">
        <p14:creationId xmlns:p14="http://schemas.microsoft.com/office/powerpoint/2010/main" val="3392377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15</a:t>
            </a:fld>
            <a:endParaRPr lang="es-ES_tradnl"/>
          </a:p>
        </p:txBody>
      </p:sp>
    </p:spTree>
    <p:extLst>
      <p:ext uri="{BB962C8B-B14F-4D97-AF65-F5344CB8AC3E}">
        <p14:creationId xmlns:p14="http://schemas.microsoft.com/office/powerpoint/2010/main" val="493767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16</a:t>
            </a:fld>
            <a:endParaRPr lang="es-ES_tradnl"/>
          </a:p>
        </p:txBody>
      </p:sp>
    </p:spTree>
    <p:extLst>
      <p:ext uri="{BB962C8B-B14F-4D97-AF65-F5344CB8AC3E}">
        <p14:creationId xmlns:p14="http://schemas.microsoft.com/office/powerpoint/2010/main" val="3236412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17</a:t>
            </a:fld>
            <a:endParaRPr lang="es-ES_tradnl"/>
          </a:p>
        </p:txBody>
      </p:sp>
    </p:spTree>
    <p:extLst>
      <p:ext uri="{BB962C8B-B14F-4D97-AF65-F5344CB8AC3E}">
        <p14:creationId xmlns:p14="http://schemas.microsoft.com/office/powerpoint/2010/main" val="2587531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18</a:t>
            </a:fld>
            <a:endParaRPr lang="es-ES_tradnl"/>
          </a:p>
        </p:txBody>
      </p:sp>
    </p:spTree>
    <p:extLst>
      <p:ext uri="{BB962C8B-B14F-4D97-AF65-F5344CB8AC3E}">
        <p14:creationId xmlns:p14="http://schemas.microsoft.com/office/powerpoint/2010/main" val="2122266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19</a:t>
            </a:fld>
            <a:endParaRPr lang="es-ES_tradnl"/>
          </a:p>
        </p:txBody>
      </p:sp>
    </p:spTree>
    <p:extLst>
      <p:ext uri="{BB962C8B-B14F-4D97-AF65-F5344CB8AC3E}">
        <p14:creationId xmlns:p14="http://schemas.microsoft.com/office/powerpoint/2010/main" val="4194022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20</a:t>
            </a:fld>
            <a:endParaRPr lang="es-ES_tradnl"/>
          </a:p>
        </p:txBody>
      </p:sp>
    </p:spTree>
    <p:extLst>
      <p:ext uri="{BB962C8B-B14F-4D97-AF65-F5344CB8AC3E}">
        <p14:creationId xmlns:p14="http://schemas.microsoft.com/office/powerpoint/2010/main" val="18589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a:t>
            </a:fld>
            <a:endParaRPr lang="es-ES_tradnl"/>
          </a:p>
        </p:txBody>
      </p:sp>
    </p:spTree>
    <p:extLst>
      <p:ext uri="{BB962C8B-B14F-4D97-AF65-F5344CB8AC3E}">
        <p14:creationId xmlns:p14="http://schemas.microsoft.com/office/powerpoint/2010/main" val="3967106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21</a:t>
            </a:fld>
            <a:endParaRPr lang="es-ES_tradnl"/>
          </a:p>
        </p:txBody>
      </p:sp>
    </p:spTree>
    <p:extLst>
      <p:ext uri="{BB962C8B-B14F-4D97-AF65-F5344CB8AC3E}">
        <p14:creationId xmlns:p14="http://schemas.microsoft.com/office/powerpoint/2010/main" val="1035653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22</a:t>
            </a:fld>
            <a:endParaRPr lang="es-ES_tradnl"/>
          </a:p>
        </p:txBody>
      </p:sp>
    </p:spTree>
    <p:extLst>
      <p:ext uri="{BB962C8B-B14F-4D97-AF65-F5344CB8AC3E}">
        <p14:creationId xmlns:p14="http://schemas.microsoft.com/office/powerpoint/2010/main" val="546078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23</a:t>
            </a:fld>
            <a:endParaRPr lang="es-ES_tradnl"/>
          </a:p>
        </p:txBody>
      </p:sp>
    </p:spTree>
    <p:extLst>
      <p:ext uri="{BB962C8B-B14F-4D97-AF65-F5344CB8AC3E}">
        <p14:creationId xmlns:p14="http://schemas.microsoft.com/office/powerpoint/2010/main" val="240056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24</a:t>
            </a:fld>
            <a:endParaRPr lang="es-ES_tradnl"/>
          </a:p>
        </p:txBody>
      </p:sp>
    </p:spTree>
    <p:extLst>
      <p:ext uri="{BB962C8B-B14F-4D97-AF65-F5344CB8AC3E}">
        <p14:creationId xmlns:p14="http://schemas.microsoft.com/office/powerpoint/2010/main" val="2431760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25</a:t>
            </a:fld>
            <a:endParaRPr lang="es-ES_tradnl"/>
          </a:p>
        </p:txBody>
      </p:sp>
    </p:spTree>
    <p:extLst>
      <p:ext uri="{BB962C8B-B14F-4D97-AF65-F5344CB8AC3E}">
        <p14:creationId xmlns:p14="http://schemas.microsoft.com/office/powerpoint/2010/main" val="2243506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26</a:t>
            </a:fld>
            <a:endParaRPr lang="es-ES_tradnl"/>
          </a:p>
        </p:txBody>
      </p:sp>
    </p:spTree>
    <p:extLst>
      <p:ext uri="{BB962C8B-B14F-4D97-AF65-F5344CB8AC3E}">
        <p14:creationId xmlns:p14="http://schemas.microsoft.com/office/powerpoint/2010/main" val="850771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27</a:t>
            </a:fld>
            <a:endParaRPr lang="es-ES_tradnl"/>
          </a:p>
        </p:txBody>
      </p:sp>
    </p:spTree>
    <p:extLst>
      <p:ext uri="{BB962C8B-B14F-4D97-AF65-F5344CB8AC3E}">
        <p14:creationId xmlns:p14="http://schemas.microsoft.com/office/powerpoint/2010/main" val="773738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28</a:t>
            </a:fld>
            <a:endParaRPr lang="es-ES_tradnl"/>
          </a:p>
        </p:txBody>
      </p:sp>
    </p:spTree>
    <p:extLst>
      <p:ext uri="{BB962C8B-B14F-4D97-AF65-F5344CB8AC3E}">
        <p14:creationId xmlns:p14="http://schemas.microsoft.com/office/powerpoint/2010/main" val="3950119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29</a:t>
            </a:fld>
            <a:endParaRPr lang="es-ES_tradnl"/>
          </a:p>
        </p:txBody>
      </p:sp>
    </p:spTree>
    <p:extLst>
      <p:ext uri="{BB962C8B-B14F-4D97-AF65-F5344CB8AC3E}">
        <p14:creationId xmlns:p14="http://schemas.microsoft.com/office/powerpoint/2010/main" val="1591793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30</a:t>
            </a:fld>
            <a:endParaRPr lang="es-ES_tradnl"/>
          </a:p>
        </p:txBody>
      </p:sp>
    </p:spTree>
    <p:extLst>
      <p:ext uri="{BB962C8B-B14F-4D97-AF65-F5344CB8AC3E}">
        <p14:creationId xmlns:p14="http://schemas.microsoft.com/office/powerpoint/2010/main" val="290155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a:t>
            </a:fld>
            <a:endParaRPr lang="es-ES_tradnl"/>
          </a:p>
        </p:txBody>
      </p:sp>
    </p:spTree>
    <p:extLst>
      <p:ext uri="{BB962C8B-B14F-4D97-AF65-F5344CB8AC3E}">
        <p14:creationId xmlns:p14="http://schemas.microsoft.com/office/powerpoint/2010/main" val="2438843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31</a:t>
            </a:fld>
            <a:endParaRPr lang="es-ES_tradnl"/>
          </a:p>
        </p:txBody>
      </p:sp>
    </p:spTree>
    <p:extLst>
      <p:ext uri="{BB962C8B-B14F-4D97-AF65-F5344CB8AC3E}">
        <p14:creationId xmlns:p14="http://schemas.microsoft.com/office/powerpoint/2010/main" val="260956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32</a:t>
            </a:fld>
            <a:endParaRPr lang="es-ES_tradnl"/>
          </a:p>
        </p:txBody>
      </p:sp>
    </p:spTree>
    <p:extLst>
      <p:ext uri="{BB962C8B-B14F-4D97-AF65-F5344CB8AC3E}">
        <p14:creationId xmlns:p14="http://schemas.microsoft.com/office/powerpoint/2010/main" val="305805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33</a:t>
            </a:fld>
            <a:endParaRPr lang="es-ES_tradnl"/>
          </a:p>
        </p:txBody>
      </p:sp>
    </p:spTree>
    <p:extLst>
      <p:ext uri="{BB962C8B-B14F-4D97-AF65-F5344CB8AC3E}">
        <p14:creationId xmlns:p14="http://schemas.microsoft.com/office/powerpoint/2010/main" val="2560374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34</a:t>
            </a:fld>
            <a:endParaRPr lang="es-ES_tradnl"/>
          </a:p>
        </p:txBody>
      </p:sp>
    </p:spTree>
    <p:extLst>
      <p:ext uri="{BB962C8B-B14F-4D97-AF65-F5344CB8AC3E}">
        <p14:creationId xmlns:p14="http://schemas.microsoft.com/office/powerpoint/2010/main" val="1823226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35</a:t>
            </a:fld>
            <a:endParaRPr lang="es-ES_tradnl"/>
          </a:p>
        </p:txBody>
      </p:sp>
    </p:spTree>
    <p:extLst>
      <p:ext uri="{BB962C8B-B14F-4D97-AF65-F5344CB8AC3E}">
        <p14:creationId xmlns:p14="http://schemas.microsoft.com/office/powerpoint/2010/main" val="2233580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36</a:t>
            </a:fld>
            <a:endParaRPr lang="es-ES_tradnl"/>
          </a:p>
        </p:txBody>
      </p:sp>
    </p:spTree>
    <p:extLst>
      <p:ext uri="{BB962C8B-B14F-4D97-AF65-F5344CB8AC3E}">
        <p14:creationId xmlns:p14="http://schemas.microsoft.com/office/powerpoint/2010/main" val="1920888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37</a:t>
            </a:fld>
            <a:endParaRPr lang="es-ES_tradnl"/>
          </a:p>
        </p:txBody>
      </p:sp>
    </p:spTree>
    <p:extLst>
      <p:ext uri="{BB962C8B-B14F-4D97-AF65-F5344CB8AC3E}">
        <p14:creationId xmlns:p14="http://schemas.microsoft.com/office/powerpoint/2010/main" val="2412105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38</a:t>
            </a:fld>
            <a:endParaRPr lang="es-ES_tradnl"/>
          </a:p>
        </p:txBody>
      </p:sp>
    </p:spTree>
    <p:extLst>
      <p:ext uri="{BB962C8B-B14F-4D97-AF65-F5344CB8AC3E}">
        <p14:creationId xmlns:p14="http://schemas.microsoft.com/office/powerpoint/2010/main" val="3608618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39</a:t>
            </a:fld>
            <a:endParaRPr lang="es-ES_tradnl"/>
          </a:p>
        </p:txBody>
      </p:sp>
    </p:spTree>
    <p:extLst>
      <p:ext uri="{BB962C8B-B14F-4D97-AF65-F5344CB8AC3E}">
        <p14:creationId xmlns:p14="http://schemas.microsoft.com/office/powerpoint/2010/main" val="4142100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40</a:t>
            </a:fld>
            <a:endParaRPr lang="es-ES_tradnl"/>
          </a:p>
        </p:txBody>
      </p:sp>
    </p:spTree>
    <p:extLst>
      <p:ext uri="{BB962C8B-B14F-4D97-AF65-F5344CB8AC3E}">
        <p14:creationId xmlns:p14="http://schemas.microsoft.com/office/powerpoint/2010/main" val="1498321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a:t>
            </a:fld>
            <a:endParaRPr lang="es-ES_tradnl"/>
          </a:p>
        </p:txBody>
      </p:sp>
    </p:spTree>
    <p:extLst>
      <p:ext uri="{BB962C8B-B14F-4D97-AF65-F5344CB8AC3E}">
        <p14:creationId xmlns:p14="http://schemas.microsoft.com/office/powerpoint/2010/main" val="2207004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41</a:t>
            </a:fld>
            <a:endParaRPr lang="es-ES_tradnl"/>
          </a:p>
        </p:txBody>
      </p:sp>
    </p:spTree>
    <p:extLst>
      <p:ext uri="{BB962C8B-B14F-4D97-AF65-F5344CB8AC3E}">
        <p14:creationId xmlns:p14="http://schemas.microsoft.com/office/powerpoint/2010/main" val="3533356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42</a:t>
            </a:fld>
            <a:endParaRPr lang="es-ES_tradnl"/>
          </a:p>
        </p:txBody>
      </p:sp>
    </p:spTree>
    <p:extLst>
      <p:ext uri="{BB962C8B-B14F-4D97-AF65-F5344CB8AC3E}">
        <p14:creationId xmlns:p14="http://schemas.microsoft.com/office/powerpoint/2010/main" val="2319382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43</a:t>
            </a:fld>
            <a:endParaRPr lang="es-ES_tradnl"/>
          </a:p>
        </p:txBody>
      </p:sp>
    </p:spTree>
    <p:extLst>
      <p:ext uri="{BB962C8B-B14F-4D97-AF65-F5344CB8AC3E}">
        <p14:creationId xmlns:p14="http://schemas.microsoft.com/office/powerpoint/2010/main" val="21092353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44</a:t>
            </a:fld>
            <a:endParaRPr lang="es-ES_tradnl"/>
          </a:p>
        </p:txBody>
      </p:sp>
    </p:spTree>
    <p:extLst>
      <p:ext uri="{BB962C8B-B14F-4D97-AF65-F5344CB8AC3E}">
        <p14:creationId xmlns:p14="http://schemas.microsoft.com/office/powerpoint/2010/main" val="1109793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45</a:t>
            </a:fld>
            <a:endParaRPr lang="es-ES_tradnl"/>
          </a:p>
        </p:txBody>
      </p:sp>
    </p:spTree>
    <p:extLst>
      <p:ext uri="{BB962C8B-B14F-4D97-AF65-F5344CB8AC3E}">
        <p14:creationId xmlns:p14="http://schemas.microsoft.com/office/powerpoint/2010/main" val="3731532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46</a:t>
            </a:fld>
            <a:endParaRPr lang="es-ES_tradnl"/>
          </a:p>
        </p:txBody>
      </p:sp>
    </p:spTree>
    <p:extLst>
      <p:ext uri="{BB962C8B-B14F-4D97-AF65-F5344CB8AC3E}">
        <p14:creationId xmlns:p14="http://schemas.microsoft.com/office/powerpoint/2010/main" val="2527017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47</a:t>
            </a:fld>
            <a:endParaRPr lang="es-ES_tradnl"/>
          </a:p>
        </p:txBody>
      </p:sp>
    </p:spTree>
    <p:extLst>
      <p:ext uri="{BB962C8B-B14F-4D97-AF65-F5344CB8AC3E}">
        <p14:creationId xmlns:p14="http://schemas.microsoft.com/office/powerpoint/2010/main" val="1442469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48</a:t>
            </a:fld>
            <a:endParaRPr lang="es-ES_tradnl"/>
          </a:p>
        </p:txBody>
      </p:sp>
    </p:spTree>
    <p:extLst>
      <p:ext uri="{BB962C8B-B14F-4D97-AF65-F5344CB8AC3E}">
        <p14:creationId xmlns:p14="http://schemas.microsoft.com/office/powerpoint/2010/main" val="165556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49</a:t>
            </a:fld>
            <a:endParaRPr lang="es-ES_tradnl"/>
          </a:p>
        </p:txBody>
      </p:sp>
    </p:spTree>
    <p:extLst>
      <p:ext uri="{BB962C8B-B14F-4D97-AF65-F5344CB8AC3E}">
        <p14:creationId xmlns:p14="http://schemas.microsoft.com/office/powerpoint/2010/main" val="2027119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50</a:t>
            </a:fld>
            <a:endParaRPr lang="es-ES_tradnl"/>
          </a:p>
        </p:txBody>
      </p:sp>
    </p:spTree>
    <p:extLst>
      <p:ext uri="{BB962C8B-B14F-4D97-AF65-F5344CB8AC3E}">
        <p14:creationId xmlns:p14="http://schemas.microsoft.com/office/powerpoint/2010/main" val="10678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6</a:t>
            </a:fld>
            <a:endParaRPr lang="es-ES_tradnl"/>
          </a:p>
        </p:txBody>
      </p:sp>
    </p:spTree>
    <p:extLst>
      <p:ext uri="{BB962C8B-B14F-4D97-AF65-F5344CB8AC3E}">
        <p14:creationId xmlns:p14="http://schemas.microsoft.com/office/powerpoint/2010/main" val="71276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51</a:t>
            </a:fld>
            <a:endParaRPr lang="es-ES_tradnl"/>
          </a:p>
        </p:txBody>
      </p:sp>
    </p:spTree>
    <p:extLst>
      <p:ext uri="{BB962C8B-B14F-4D97-AF65-F5344CB8AC3E}">
        <p14:creationId xmlns:p14="http://schemas.microsoft.com/office/powerpoint/2010/main" val="17569842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52</a:t>
            </a:fld>
            <a:endParaRPr lang="es-ES_tradnl"/>
          </a:p>
        </p:txBody>
      </p:sp>
    </p:spTree>
    <p:extLst>
      <p:ext uri="{BB962C8B-B14F-4D97-AF65-F5344CB8AC3E}">
        <p14:creationId xmlns:p14="http://schemas.microsoft.com/office/powerpoint/2010/main" val="1180841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53</a:t>
            </a:fld>
            <a:endParaRPr lang="es-ES_tradnl"/>
          </a:p>
        </p:txBody>
      </p:sp>
    </p:spTree>
    <p:extLst>
      <p:ext uri="{BB962C8B-B14F-4D97-AF65-F5344CB8AC3E}">
        <p14:creationId xmlns:p14="http://schemas.microsoft.com/office/powerpoint/2010/main" val="23949543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54</a:t>
            </a:fld>
            <a:endParaRPr lang="es-ES_tradnl"/>
          </a:p>
        </p:txBody>
      </p:sp>
    </p:spTree>
    <p:extLst>
      <p:ext uri="{BB962C8B-B14F-4D97-AF65-F5344CB8AC3E}">
        <p14:creationId xmlns:p14="http://schemas.microsoft.com/office/powerpoint/2010/main" val="10984509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55</a:t>
            </a:fld>
            <a:endParaRPr lang="es-ES_tradnl"/>
          </a:p>
        </p:txBody>
      </p:sp>
    </p:spTree>
    <p:extLst>
      <p:ext uri="{BB962C8B-B14F-4D97-AF65-F5344CB8AC3E}">
        <p14:creationId xmlns:p14="http://schemas.microsoft.com/office/powerpoint/2010/main" val="3657207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56</a:t>
            </a:fld>
            <a:endParaRPr lang="es-ES_tradnl"/>
          </a:p>
        </p:txBody>
      </p:sp>
    </p:spTree>
    <p:extLst>
      <p:ext uri="{BB962C8B-B14F-4D97-AF65-F5344CB8AC3E}">
        <p14:creationId xmlns:p14="http://schemas.microsoft.com/office/powerpoint/2010/main" val="31571236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57</a:t>
            </a:fld>
            <a:endParaRPr lang="es-ES_tradnl"/>
          </a:p>
        </p:txBody>
      </p:sp>
    </p:spTree>
    <p:extLst>
      <p:ext uri="{BB962C8B-B14F-4D97-AF65-F5344CB8AC3E}">
        <p14:creationId xmlns:p14="http://schemas.microsoft.com/office/powerpoint/2010/main" val="1401713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7</a:t>
            </a:fld>
            <a:endParaRPr lang="es-ES_tradnl"/>
          </a:p>
        </p:txBody>
      </p:sp>
    </p:spTree>
    <p:extLst>
      <p:ext uri="{BB962C8B-B14F-4D97-AF65-F5344CB8AC3E}">
        <p14:creationId xmlns:p14="http://schemas.microsoft.com/office/powerpoint/2010/main" val="206738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8</a:t>
            </a:fld>
            <a:endParaRPr lang="es-ES_tradnl"/>
          </a:p>
        </p:txBody>
      </p:sp>
    </p:spTree>
    <p:extLst>
      <p:ext uri="{BB962C8B-B14F-4D97-AF65-F5344CB8AC3E}">
        <p14:creationId xmlns:p14="http://schemas.microsoft.com/office/powerpoint/2010/main" val="2030556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16B8-CCB5-41B4-2B21-DB818CB41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DE194-AD32-8F7C-DD50-E1C74412A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87AD8-DC1B-592A-A00F-5BD3F88D47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6000" dirty="0"/>
          </a:p>
        </p:txBody>
      </p:sp>
      <p:sp>
        <p:nvSpPr>
          <p:cNvPr id="4" name="Slide Number Placeholder 3">
            <a:extLst>
              <a:ext uri="{FF2B5EF4-FFF2-40B4-BE49-F238E27FC236}">
                <a16:creationId xmlns:a16="http://schemas.microsoft.com/office/drawing/2014/main" id="{14DA0767-5C29-E7B6-E1FB-3969E4E3D413}"/>
              </a:ext>
            </a:extLst>
          </p:cNvPr>
          <p:cNvSpPr>
            <a:spLocks noGrp="1"/>
          </p:cNvSpPr>
          <p:nvPr>
            <p:ph type="sldNum" sz="quarter" idx="5"/>
          </p:nvPr>
        </p:nvSpPr>
        <p:spPr/>
        <p:txBody>
          <a:bodyPr/>
          <a:lstStyle/>
          <a:p>
            <a:fld id="{10A8952F-1C0B-F641-899D-BA69BEE8A7E7}" type="slidenum">
              <a:rPr lang="es-ES_tradnl" smtClean="0"/>
              <a:t>9</a:t>
            </a:fld>
            <a:endParaRPr lang="es-ES_tradnl"/>
          </a:p>
        </p:txBody>
      </p:sp>
    </p:spTree>
    <p:extLst>
      <p:ext uri="{BB962C8B-B14F-4D97-AF65-F5344CB8AC3E}">
        <p14:creationId xmlns:p14="http://schemas.microsoft.com/office/powerpoint/2010/main" val="3457157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0A8952F-1C0B-F641-899D-BA69BEE8A7E7}" type="slidenum">
              <a:rPr lang="es-ES_tradnl" smtClean="0"/>
              <a:t>10</a:t>
            </a:fld>
            <a:endParaRPr lang="es-ES_tradnl"/>
          </a:p>
        </p:txBody>
      </p:sp>
    </p:spTree>
    <p:extLst>
      <p:ext uri="{BB962C8B-B14F-4D97-AF65-F5344CB8AC3E}">
        <p14:creationId xmlns:p14="http://schemas.microsoft.com/office/powerpoint/2010/main" val="1656315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7/22/24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1534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7/22/24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909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7/22/24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463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7/22/24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561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7/22/24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3973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7/22/24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95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7/22/24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91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7/22/24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7519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7/22/24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015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7/22/24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9820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7/22/24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0705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7/22/24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338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21" r:id="rId6"/>
    <p:sldLayoutId id="2147483716" r:id="rId7"/>
    <p:sldLayoutId id="2147483717" r:id="rId8"/>
    <p:sldLayoutId id="2147483718" r:id="rId9"/>
    <p:sldLayoutId id="2147483720" r:id="rId10"/>
    <p:sldLayoutId id="2147483719"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TarinZ/hopfield-net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9.png"/><Relationship Id="rId7"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7.png"/><Relationship Id="rId4" Type="http://schemas.openxmlformats.org/officeDocument/2006/relationships/image" Target="../media/image46.png"/><Relationship Id="rId9"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8.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7.png"/><Relationship Id="rId5" Type="http://schemas.openxmlformats.org/officeDocument/2006/relationships/image" Target="../media/image7.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25.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rs splashing">
            <a:extLst>
              <a:ext uri="{FF2B5EF4-FFF2-40B4-BE49-F238E27FC236}">
                <a16:creationId xmlns:a16="http://schemas.microsoft.com/office/drawing/2014/main" id="{9809331D-DA16-FF3A-EF55-A081E2B780B0}"/>
              </a:ext>
            </a:extLst>
          </p:cNvPr>
          <p:cNvPicPr>
            <a:picLocks noChangeAspect="1"/>
          </p:cNvPicPr>
          <p:nvPr/>
        </p:nvPicPr>
        <p:blipFill rotWithShape="1">
          <a:blip r:embed="rId3"/>
          <a:srcRect t="17280"/>
          <a:stretch/>
        </p:blipFill>
        <p:spPr>
          <a:xfrm>
            <a:off x="0" y="11"/>
            <a:ext cx="12192000" cy="6857989"/>
          </a:xfrm>
          <a:prstGeom prst="rect">
            <a:avLst/>
          </a:prstGeom>
        </p:spPr>
      </p:pic>
      <p:sp>
        <p:nvSpPr>
          <p:cNvPr id="23" name="Rectangle 22">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E1EDF0-AE1F-B98A-2238-242F807C5D95}"/>
              </a:ext>
            </a:extLst>
          </p:cNvPr>
          <p:cNvSpPr>
            <a:spLocks noGrp="1"/>
          </p:cNvSpPr>
          <p:nvPr>
            <p:ph type="ctrTitle"/>
          </p:nvPr>
        </p:nvSpPr>
        <p:spPr>
          <a:xfrm>
            <a:off x="496395" y="990599"/>
            <a:ext cx="6956200" cy="4849091"/>
          </a:xfrm>
        </p:spPr>
        <p:txBody>
          <a:bodyPr anchor="ctr">
            <a:normAutofit/>
          </a:bodyPr>
          <a:lstStyle/>
          <a:p>
            <a:pPr algn="r"/>
            <a:r>
              <a:rPr lang="es-ES_tradnl" dirty="0">
                <a:solidFill>
                  <a:srgbClr val="FFFFFF"/>
                </a:solidFill>
              </a:rPr>
              <a:t>Redes Neuronales</a:t>
            </a:r>
          </a:p>
        </p:txBody>
      </p:sp>
      <p:sp>
        <p:nvSpPr>
          <p:cNvPr id="3" name="Subtitle 2">
            <a:extLst>
              <a:ext uri="{FF2B5EF4-FFF2-40B4-BE49-F238E27FC236}">
                <a16:creationId xmlns:a16="http://schemas.microsoft.com/office/drawing/2014/main" id="{7ADF2E9D-EBF5-3389-816C-B9464287A0BF}"/>
              </a:ext>
            </a:extLst>
          </p:cNvPr>
          <p:cNvSpPr>
            <a:spLocks noGrp="1"/>
          </p:cNvSpPr>
          <p:nvPr>
            <p:ph type="subTitle" idx="1"/>
          </p:nvPr>
        </p:nvSpPr>
        <p:spPr>
          <a:xfrm>
            <a:off x="8712865" y="1447799"/>
            <a:ext cx="2368905" cy="4076699"/>
          </a:xfrm>
        </p:spPr>
        <p:txBody>
          <a:bodyPr anchor="ctr">
            <a:normAutofit/>
          </a:bodyPr>
          <a:lstStyle/>
          <a:p>
            <a:r>
              <a:rPr lang="es-ES_tradnl" dirty="0">
                <a:solidFill>
                  <a:srgbClr val="FFFFFF"/>
                </a:solidFill>
                <a:latin typeface="+mj-lt"/>
              </a:rPr>
              <a:t>Aprendizaje Automático</a:t>
            </a:r>
          </a:p>
          <a:p>
            <a:r>
              <a:rPr lang="es-ES_tradnl" dirty="0" err="1">
                <a:solidFill>
                  <a:srgbClr val="FFFFFF"/>
                </a:solidFill>
                <a:latin typeface="+mj-lt"/>
              </a:rPr>
              <a:t>CEIoT</a:t>
            </a:r>
            <a:r>
              <a:rPr lang="es-ES_tradnl" dirty="0">
                <a:solidFill>
                  <a:srgbClr val="FFFFFF"/>
                </a:solidFill>
                <a:latin typeface="+mj-lt"/>
              </a:rPr>
              <a:t> - FIUBA</a:t>
            </a:r>
          </a:p>
          <a:p>
            <a:r>
              <a:rPr lang="es-ES_tradnl" sz="1800" dirty="0">
                <a:solidFill>
                  <a:srgbClr val="FFFFFF"/>
                </a:solidFill>
                <a:latin typeface="+mj-lt"/>
              </a:rPr>
              <a:t>Dr. Ing. Facundo Adrián Lucianna</a:t>
            </a:r>
          </a:p>
        </p:txBody>
      </p:sp>
      <p:pic>
        <p:nvPicPr>
          <p:cNvPr id="5" name="Logo-fiuba_big_white.png" descr="Logo-fiuba_big_white.png">
            <a:extLst>
              <a:ext uri="{FF2B5EF4-FFF2-40B4-BE49-F238E27FC236}">
                <a16:creationId xmlns:a16="http://schemas.microsoft.com/office/drawing/2014/main" id="{B8A22D03-42EB-5DF6-A3E7-65A781ED923A}"/>
              </a:ext>
            </a:extLst>
          </p:cNvPr>
          <p:cNvPicPr>
            <a:picLocks noChangeAspect="1"/>
          </p:cNvPicPr>
          <p:nvPr/>
        </p:nvPicPr>
        <p:blipFill>
          <a:blip r:embed="rId4"/>
          <a:stretch>
            <a:fillRect/>
          </a:stretch>
        </p:blipFill>
        <p:spPr>
          <a:xfrm>
            <a:off x="9081362" y="990596"/>
            <a:ext cx="1476515" cy="1476515"/>
          </a:xfrm>
          <a:prstGeom prst="rect">
            <a:avLst/>
          </a:prstGeom>
          <a:ln w="12700">
            <a:miter lim="400000"/>
          </a:ln>
        </p:spPr>
      </p:pic>
    </p:spTree>
    <p:extLst>
      <p:ext uri="{BB962C8B-B14F-4D97-AF65-F5344CB8AC3E}">
        <p14:creationId xmlns:p14="http://schemas.microsoft.com/office/powerpoint/2010/main" val="151428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Redes Neuronales</a:t>
            </a: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7910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Redes Neuronales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11</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2463"/>
            <a:ext cx="10691264" cy="4427145"/>
          </a:xfrm>
        </p:spPr>
        <p:txBody>
          <a:bodyPr>
            <a:normAutofit/>
          </a:bodyPr>
          <a:lstStyle/>
          <a:p>
            <a:pPr marL="0" indent="0">
              <a:buNone/>
            </a:pPr>
            <a:r>
              <a:rPr lang="es-ES" sz="2400" dirty="0"/>
              <a:t>Las redes neuronales originalmente se plantean como algoritmos matemáticos que tratan de imitar los cálculos complejos que tienen lugar en el cerebro.</a:t>
            </a:r>
          </a:p>
          <a:p>
            <a:pPr marL="0" indent="0">
              <a:buNone/>
            </a:pPr>
            <a:r>
              <a:rPr lang="es-ES" sz="2400" dirty="0"/>
              <a:t>Se busca imitar no solo la gran cantidad de unidades de procesamiento (neuronas) sino la interconexión entre ellas (sinapsis).</a:t>
            </a:r>
          </a:p>
          <a:p>
            <a:pPr marL="0" indent="0">
              <a:buNone/>
            </a:pPr>
            <a:r>
              <a:rPr lang="es-ES" sz="2400" dirty="0"/>
              <a:t>Esto genero dos grandes campos de aplicación, uno el de la neurociencia computacional y por otro el de </a:t>
            </a:r>
            <a:r>
              <a:rPr lang="es-ES" sz="2400" b="1" dirty="0">
                <a:solidFill>
                  <a:schemeClr val="accent6">
                    <a:lumMod val="60000"/>
                    <a:lumOff val="40000"/>
                  </a:schemeClr>
                </a:solidFill>
              </a:rPr>
              <a:t>Deep </a:t>
            </a:r>
            <a:r>
              <a:rPr lang="es-ES" sz="2400" b="1" dirty="0" err="1">
                <a:solidFill>
                  <a:schemeClr val="accent6">
                    <a:lumMod val="60000"/>
                    <a:lumOff val="40000"/>
                  </a:schemeClr>
                </a:solidFill>
              </a:rPr>
              <a:t>Learning</a:t>
            </a:r>
            <a:r>
              <a:rPr lang="es-ES" sz="2400" dirty="0"/>
              <a:t>. Siendo este último el gran popular de hoy en día con avances que vemos constantemente en el público general.</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423050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Redes Neuronales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12</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2463"/>
            <a:ext cx="10691264" cy="4427145"/>
          </a:xfrm>
        </p:spPr>
        <p:txBody>
          <a:bodyPr>
            <a:normAutofit fontScale="92500" lnSpcReduction="10000"/>
          </a:bodyPr>
          <a:lstStyle/>
          <a:p>
            <a:pPr marL="0" indent="0">
              <a:buNone/>
            </a:pPr>
            <a:r>
              <a:rPr lang="es-ES" sz="2400" dirty="0"/>
              <a:t>Un poquito de historia…</a:t>
            </a:r>
          </a:p>
          <a:p>
            <a:pPr marL="0" indent="0">
              <a:buNone/>
            </a:pPr>
            <a:r>
              <a:rPr lang="es-ES" sz="2400" dirty="0"/>
              <a:t>Las redes neuronales podemos dar comienzo con la neurona de McCulloch-Pitts en 1943. Este modelo es la primera formulación del proceso de cálculo que lleva a cabo una neurona, basado en una formulación algebraica. La unidad actual usada de Deep </a:t>
            </a:r>
            <a:r>
              <a:rPr lang="es-ES" sz="2400" dirty="0" err="1"/>
              <a:t>Learning</a:t>
            </a:r>
            <a:r>
              <a:rPr lang="es-ES" sz="2400" dirty="0"/>
              <a:t> no es muy diferente a este modelo.</a:t>
            </a:r>
          </a:p>
          <a:p>
            <a:pPr marL="0" indent="0">
              <a:buNone/>
            </a:pPr>
            <a:r>
              <a:rPr lang="es-ES" sz="2400" dirty="0"/>
              <a:t>En 1952, Hodgkin y Huxley crean el modelo basado en conductancia de la neurona, que modela como los potenciales de acción de las neuronas se generan y se propagan. Es un modelo de ecuaciones diferenciales. Los resultados fueron tan importantes que se llevaron el premio Nobel de medicina en 1963. </a:t>
            </a:r>
          </a:p>
          <a:p>
            <a:pPr marL="0" indent="0">
              <a:buNone/>
            </a:pPr>
            <a:r>
              <a:rPr lang="es-ES" sz="2400" dirty="0"/>
              <a:t>Este modelo que describen como funciona la neurona siguieron camino al desarrollo de la </a:t>
            </a:r>
            <a:r>
              <a:rPr lang="es-ES" sz="2400" b="1" dirty="0">
                <a:solidFill>
                  <a:schemeClr val="accent3"/>
                </a:solidFill>
              </a:rPr>
              <a:t>neurociencia computacional</a:t>
            </a:r>
            <a:r>
              <a:rPr lang="es-ES" sz="2400" dirty="0"/>
              <a:t>.</a:t>
            </a:r>
          </a:p>
          <a:p>
            <a:pPr marL="0" indent="0">
              <a:buNone/>
            </a:pPr>
            <a:endParaRPr lang="es-ES" sz="2400" dirty="0"/>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092385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Redes Neuronales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2463"/>
            <a:ext cx="7199780" cy="4427145"/>
          </a:xfrm>
        </p:spPr>
        <p:txBody>
          <a:bodyPr>
            <a:normAutofit/>
          </a:bodyPr>
          <a:lstStyle/>
          <a:p>
            <a:pPr marL="0" indent="0">
              <a:buNone/>
            </a:pPr>
            <a:r>
              <a:rPr lang="es-ES" sz="2400" dirty="0"/>
              <a:t>Lo importante es que, en este estado embrionario del área, es que las investigaciones estaban en su cúspide.</a:t>
            </a:r>
          </a:p>
          <a:p>
            <a:pPr marL="0" indent="0">
              <a:buNone/>
            </a:pPr>
            <a:r>
              <a:rPr lang="es-ES" sz="2400" dirty="0"/>
              <a:t>En 1958, Rosenblatt realizó la primera implementación del perceptrón (basado en la neurona de McCulloch-Pitts).</a:t>
            </a:r>
          </a:p>
          <a:p>
            <a:pPr marL="0" indent="0">
              <a:buNone/>
            </a:pPr>
            <a:r>
              <a:rPr lang="es-ES" sz="2400" dirty="0"/>
              <a:t>Rosenblatt es el padre del </a:t>
            </a:r>
            <a:r>
              <a:rPr lang="es-ES" sz="2400" b="1" dirty="0">
                <a:solidFill>
                  <a:schemeClr val="accent6">
                    <a:lumMod val="60000"/>
                    <a:lumOff val="40000"/>
                  </a:schemeClr>
                </a:solidFill>
              </a:rPr>
              <a:t>Deep </a:t>
            </a:r>
            <a:r>
              <a:rPr lang="es-ES" sz="2400" b="1" dirty="0" err="1">
                <a:solidFill>
                  <a:schemeClr val="accent6">
                    <a:lumMod val="60000"/>
                    <a:lumOff val="40000"/>
                  </a:schemeClr>
                </a:solidFill>
              </a:rPr>
              <a:t>Learning</a:t>
            </a:r>
            <a:r>
              <a:rPr lang="es-ES" sz="2400" dirty="0"/>
              <a:t>.</a:t>
            </a:r>
          </a:p>
          <a:p>
            <a:pPr marL="0" indent="0">
              <a:buNone/>
            </a:pPr>
            <a:r>
              <a:rPr lang="es-ES" sz="2400" dirty="0"/>
              <a:t>Es quien perfeccionó el perceptrón moderno, y las redes de dos o tres capas.  </a:t>
            </a:r>
          </a:p>
          <a:p>
            <a:pPr marL="0" indent="0">
              <a:buNone/>
            </a:pPr>
            <a:endParaRPr lang="es-ES" sz="2400" dirty="0"/>
          </a:p>
          <a:p>
            <a:pPr marL="0" indent="0">
              <a:buNone/>
            </a:pPr>
            <a:endParaRPr lang="es-ES" sz="2400" dirty="0"/>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3" name="Mark_I_perceptron.jpeg" descr="Mark_I_perceptron.jpeg">
            <a:extLst>
              <a:ext uri="{FF2B5EF4-FFF2-40B4-BE49-F238E27FC236}">
                <a16:creationId xmlns:a16="http://schemas.microsoft.com/office/drawing/2014/main" id="{2295C091-2401-22EB-DA87-0B748BF16923}"/>
              </a:ext>
            </a:extLst>
          </p:cNvPr>
          <p:cNvPicPr>
            <a:picLocks noChangeAspect="1"/>
          </p:cNvPicPr>
          <p:nvPr/>
        </p:nvPicPr>
        <p:blipFill>
          <a:blip r:embed="rId3"/>
          <a:stretch>
            <a:fillRect/>
          </a:stretch>
        </p:blipFill>
        <p:spPr>
          <a:xfrm>
            <a:off x="8035837" y="1602463"/>
            <a:ext cx="3220642" cy="3955174"/>
          </a:xfrm>
          <a:prstGeom prst="rect">
            <a:avLst/>
          </a:prstGeom>
          <a:ln w="12700">
            <a:miter lim="400000"/>
          </a:ln>
        </p:spPr>
      </p:pic>
    </p:spTree>
    <p:extLst>
      <p:ext uri="{BB962C8B-B14F-4D97-AF65-F5344CB8AC3E}">
        <p14:creationId xmlns:p14="http://schemas.microsoft.com/office/powerpoint/2010/main" val="1646047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Redes Neuronales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2463"/>
            <a:ext cx="10691264" cy="4427145"/>
          </a:xfrm>
        </p:spPr>
        <p:txBody>
          <a:bodyPr>
            <a:normAutofit/>
          </a:bodyPr>
          <a:lstStyle/>
          <a:p>
            <a:pPr marL="0" indent="0">
              <a:buNone/>
            </a:pPr>
            <a:r>
              <a:rPr lang="es-ES" sz="2400" dirty="0"/>
              <a:t>Pero en 1969 llego el primer invierno en redes neuronales. En 1969 se publicó un libro llamado </a:t>
            </a:r>
            <a:r>
              <a:rPr lang="es-ES" sz="2400" dirty="0" err="1"/>
              <a:t>Perceptrons</a:t>
            </a:r>
            <a:r>
              <a:rPr lang="es-ES" sz="2400" dirty="0"/>
              <a:t> de Minsky y Papert que enfatizaba los límites de lo que los perceptrones podían hacer.</a:t>
            </a:r>
          </a:p>
          <a:p>
            <a:pPr marL="0" indent="0">
              <a:buNone/>
            </a:pPr>
            <a:r>
              <a:rPr lang="es-ES" sz="2400" dirty="0"/>
              <a:t>Este libro y su popularidad mató toda financiación en investigaciones hasta 1980. </a:t>
            </a:r>
          </a:p>
          <a:p>
            <a:pPr marL="0" indent="0">
              <a:buNone/>
            </a:pPr>
            <a:r>
              <a:rPr lang="es-ES" sz="2400" dirty="0"/>
              <a:t>Entre muchas críticas, se planteó que el perceptrón como modelo neuronal no podía resolver la función lógica XOR, algo que una neurona biológica si podría…</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208606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Redes Neuronales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2463"/>
            <a:ext cx="10691264" cy="4427145"/>
          </a:xfrm>
        </p:spPr>
        <p:txBody>
          <a:bodyPr>
            <a:normAutofit/>
          </a:bodyPr>
          <a:lstStyle/>
          <a:p>
            <a:pPr marL="0" indent="0">
              <a:buNone/>
            </a:pPr>
            <a:r>
              <a:rPr lang="es-ES" sz="2400" dirty="0"/>
              <a:t>Pero en 1969 llego el primer invierno en redes neuronales. En 1969 se publicó un libro llamado </a:t>
            </a:r>
            <a:r>
              <a:rPr lang="es-ES" sz="2400" dirty="0" err="1"/>
              <a:t>Perceptrons</a:t>
            </a:r>
            <a:r>
              <a:rPr lang="es-ES" sz="2400" dirty="0"/>
              <a:t> de Minsky y Papert que enfatizaba los límites de lo que los perceptrones podían hacer.</a:t>
            </a:r>
          </a:p>
          <a:p>
            <a:pPr marL="0" indent="0">
              <a:buNone/>
            </a:pPr>
            <a:r>
              <a:rPr lang="es-ES" sz="2400" dirty="0"/>
              <a:t>Este libro y su popularidad mató toda financiación en investigaciones hasta 1980. </a:t>
            </a:r>
          </a:p>
          <a:p>
            <a:pPr marL="0" indent="0">
              <a:buNone/>
            </a:pPr>
            <a:r>
              <a:rPr lang="es-ES" sz="2400" dirty="0"/>
              <a:t>Entre muchas críticas, se planteó que el perceptrón como modelo neuronal no podía resolver la función lógica XOR, algo que una neurona biológica si podría…</a:t>
            </a:r>
          </a:p>
          <a:p>
            <a:pPr marL="0" indent="0">
              <a:buNone/>
            </a:pPr>
            <a:r>
              <a:rPr lang="es-ES" sz="2400" i="1" dirty="0">
                <a:solidFill>
                  <a:srgbClr val="C00000"/>
                </a:solidFill>
              </a:rPr>
              <a:t>Luego en experimentos fisiológicos se probó que la neurona biológica tampoco puede resolver la función lógica XOR, sino que necesita de una red.</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409114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Redes Neuronales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2463"/>
            <a:ext cx="10691264" cy="4427145"/>
          </a:xfrm>
        </p:spPr>
        <p:txBody>
          <a:bodyPr>
            <a:normAutofit lnSpcReduction="10000"/>
          </a:bodyPr>
          <a:lstStyle/>
          <a:p>
            <a:pPr marL="0" indent="0">
              <a:buNone/>
            </a:pPr>
            <a:r>
              <a:rPr lang="es-ES" sz="2400" dirty="0"/>
              <a:t>Pero en 1969 llego el primer invierno en redes neuronales. En 1969 se publicó un libro llamado </a:t>
            </a:r>
            <a:r>
              <a:rPr lang="es-ES" sz="2400" dirty="0" err="1"/>
              <a:t>Perceptrons</a:t>
            </a:r>
            <a:r>
              <a:rPr lang="es-ES" sz="2400" dirty="0"/>
              <a:t> de Minsky y Papert que enfatizaba los límites de lo que los perceptrones podían hacer.</a:t>
            </a:r>
          </a:p>
          <a:p>
            <a:pPr marL="0" indent="0">
              <a:buNone/>
            </a:pPr>
            <a:r>
              <a:rPr lang="es-ES" sz="2400" dirty="0"/>
              <a:t>Este libro y su popularidad mató toda financiación en investigaciones hasta 1980. </a:t>
            </a:r>
          </a:p>
          <a:p>
            <a:pPr marL="0" indent="0">
              <a:buNone/>
            </a:pPr>
            <a:r>
              <a:rPr lang="es-ES" sz="2400" dirty="0"/>
              <a:t>Entre muchas críticas, se planteó que el perceptrón como modelo neuronal no podía resolver la función lógica XOR, algo que una neurona biológica si podría…</a:t>
            </a:r>
          </a:p>
          <a:p>
            <a:pPr marL="0" indent="0">
              <a:buNone/>
            </a:pPr>
            <a:r>
              <a:rPr lang="es-ES" sz="2400" i="1" dirty="0">
                <a:solidFill>
                  <a:srgbClr val="C00000"/>
                </a:solidFill>
              </a:rPr>
              <a:t>Luego en experimentos fisiológicos se probó que la neurona biológica tampoco puede resolver la función lógica XOR, sino que necesita de una red.</a:t>
            </a:r>
          </a:p>
          <a:p>
            <a:pPr marL="0" indent="0">
              <a:buNone/>
            </a:pPr>
            <a:r>
              <a:rPr lang="es-ES" sz="2400" i="1" dirty="0" err="1">
                <a:solidFill>
                  <a:srgbClr val="00B050"/>
                </a:solidFill>
              </a:rPr>
              <a:t>The</a:t>
            </a:r>
            <a:r>
              <a:rPr lang="es-ES" sz="2400" i="1" dirty="0">
                <a:solidFill>
                  <a:srgbClr val="00B050"/>
                </a:solidFill>
              </a:rPr>
              <a:t> </a:t>
            </a:r>
            <a:r>
              <a:rPr lang="es-ES" sz="2400" i="1" dirty="0" err="1">
                <a:solidFill>
                  <a:srgbClr val="00B050"/>
                </a:solidFill>
              </a:rPr>
              <a:t>plot</a:t>
            </a:r>
            <a:r>
              <a:rPr lang="es-ES" sz="2400" i="1" dirty="0">
                <a:solidFill>
                  <a:srgbClr val="00B050"/>
                </a:solidFill>
              </a:rPr>
              <a:t> </a:t>
            </a:r>
            <a:r>
              <a:rPr lang="es-ES" sz="2400" i="1" dirty="0" err="1">
                <a:solidFill>
                  <a:srgbClr val="00B050"/>
                </a:solidFill>
              </a:rPr>
              <a:t>thickens</a:t>
            </a:r>
            <a:r>
              <a:rPr lang="es-ES" sz="2400" i="1" dirty="0">
                <a:solidFill>
                  <a:srgbClr val="00B050"/>
                </a:solidFill>
              </a:rPr>
              <a:t> (la trama se complica)… En 2020 se encontró que neuronas del cerebro humano si pueden.</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520298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Redes Neuronales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17</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3" name="hopfield_4_p2.gif" descr="hopfield_4_p2.gif">
            <a:extLst>
              <a:ext uri="{FF2B5EF4-FFF2-40B4-BE49-F238E27FC236}">
                <a16:creationId xmlns:a16="http://schemas.microsoft.com/office/drawing/2014/main" id="{6F510AAD-DF09-35E4-174B-58AEF19AF8C7}"/>
              </a:ext>
            </a:extLst>
          </p:cNvPr>
          <p:cNvPicPr>
            <a:picLocks/>
          </p:cNvPicPr>
          <p:nvPr/>
        </p:nvPicPr>
        <p:blipFill>
          <a:blip r:embed="rId3"/>
          <a:stretch>
            <a:fillRect/>
          </a:stretch>
        </p:blipFill>
        <p:spPr>
          <a:xfrm>
            <a:off x="1691764" y="2779580"/>
            <a:ext cx="8709005" cy="3135242"/>
          </a:xfrm>
          <a:prstGeom prst="rect">
            <a:avLst/>
          </a:prstGeom>
          <a:ln w="12700">
            <a:miter lim="400000"/>
          </a:ln>
        </p:spPr>
      </p:pic>
      <p:sp>
        <p:nvSpPr>
          <p:cNvPr id="7" name="TextBox 6">
            <a:extLst>
              <a:ext uri="{FF2B5EF4-FFF2-40B4-BE49-F238E27FC236}">
                <a16:creationId xmlns:a16="http://schemas.microsoft.com/office/drawing/2014/main" id="{3297CB32-025A-7275-39FF-E3DD3B70A659}"/>
              </a:ext>
            </a:extLst>
          </p:cNvPr>
          <p:cNvSpPr txBox="1"/>
          <p:nvPr/>
        </p:nvSpPr>
        <p:spPr>
          <a:xfrm>
            <a:off x="5990178" y="5751238"/>
            <a:ext cx="5501186" cy="369332"/>
          </a:xfrm>
          <a:prstGeom prst="rect">
            <a:avLst/>
          </a:prstGeom>
          <a:noFill/>
        </p:spPr>
        <p:txBody>
          <a:bodyPr wrap="none" rtlCol="0">
            <a:spAutoFit/>
          </a:bodyPr>
          <a:lstStyle/>
          <a:p>
            <a:r>
              <a:rPr lang="es-ES_tradnl" dirty="0"/>
              <a:t>Obtenido de </a:t>
            </a:r>
            <a:r>
              <a:rPr lang="es-ES_tradnl" dirty="0">
                <a:hlinkClick r:id="rId4"/>
              </a:rPr>
              <a:t>https://</a:t>
            </a:r>
            <a:r>
              <a:rPr lang="es-ES_tradnl" dirty="0" err="1">
                <a:hlinkClick r:id="rId4"/>
              </a:rPr>
              <a:t>github.com</a:t>
            </a:r>
            <a:r>
              <a:rPr lang="es-ES_tradnl" dirty="0">
                <a:hlinkClick r:id="rId4"/>
              </a:rPr>
              <a:t>/</a:t>
            </a:r>
            <a:r>
              <a:rPr lang="es-ES_tradnl" dirty="0" err="1">
                <a:hlinkClick r:id="rId4"/>
              </a:rPr>
              <a:t>TarinZ</a:t>
            </a:r>
            <a:r>
              <a:rPr lang="es-ES_tradnl" dirty="0">
                <a:hlinkClick r:id="rId4"/>
              </a:rPr>
              <a:t>/</a:t>
            </a:r>
            <a:r>
              <a:rPr lang="es-ES_tradnl" dirty="0" err="1">
                <a:hlinkClick r:id="rId4"/>
              </a:rPr>
              <a:t>hopfield</a:t>
            </a:r>
            <a:r>
              <a:rPr lang="es-ES_tradnl" dirty="0">
                <a:hlinkClick r:id="rId4"/>
              </a:rPr>
              <a:t>-nets</a:t>
            </a:r>
            <a:endParaRPr lang="es-ES_tradnl" dirty="0"/>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2463"/>
            <a:ext cx="10691264" cy="4427145"/>
          </a:xfrm>
        </p:spPr>
        <p:txBody>
          <a:bodyPr>
            <a:normAutofit/>
          </a:bodyPr>
          <a:lstStyle/>
          <a:p>
            <a:pPr marL="0" indent="0">
              <a:buNone/>
            </a:pPr>
            <a:r>
              <a:rPr lang="es-ES" sz="2400" dirty="0"/>
              <a:t>El invierno termina en 1980-90 con los desarrollos de </a:t>
            </a:r>
            <a:r>
              <a:rPr lang="es-ES" sz="2400" dirty="0" err="1"/>
              <a:t>Rumelhart</a:t>
            </a:r>
            <a:r>
              <a:rPr lang="es-ES" sz="2400" dirty="0"/>
              <a:t>, </a:t>
            </a:r>
            <a:r>
              <a:rPr lang="es-ES" sz="2400" dirty="0" err="1"/>
              <a:t>Hopfield</a:t>
            </a:r>
            <a:r>
              <a:rPr lang="es-ES" sz="2400" dirty="0"/>
              <a:t>, entre otros. Aquí se desarrollaron el algoritmo de </a:t>
            </a:r>
            <a:r>
              <a:rPr lang="es-ES" sz="2400" b="1" dirty="0">
                <a:solidFill>
                  <a:schemeClr val="accent3"/>
                </a:solidFill>
              </a:rPr>
              <a:t>Back-</a:t>
            </a:r>
            <a:r>
              <a:rPr lang="es-ES" sz="2400" b="1" dirty="0" err="1">
                <a:solidFill>
                  <a:schemeClr val="accent3"/>
                </a:solidFill>
              </a:rPr>
              <a:t>propagation</a:t>
            </a:r>
            <a:r>
              <a:rPr lang="es-ES" sz="2400" dirty="0"/>
              <a:t>, redes de memoria y el concepto de propiedades emergentes.</a:t>
            </a:r>
          </a:p>
        </p:txBody>
      </p:sp>
    </p:spTree>
    <p:extLst>
      <p:ext uri="{BB962C8B-B14F-4D97-AF65-F5344CB8AC3E}">
        <p14:creationId xmlns:p14="http://schemas.microsoft.com/office/powerpoint/2010/main" val="1137507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Redes Neuronales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18</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02463"/>
            <a:ext cx="10691264" cy="4427145"/>
          </a:xfrm>
        </p:spPr>
        <p:txBody>
          <a:bodyPr>
            <a:normAutofit/>
          </a:bodyPr>
          <a:lstStyle/>
          <a:p>
            <a:pPr marL="0" indent="0">
              <a:buNone/>
            </a:pPr>
            <a:r>
              <a:rPr lang="es-ES" sz="2400" dirty="0"/>
              <a:t>El invierno termina en 1980-90 con los desarrollos de </a:t>
            </a:r>
            <a:r>
              <a:rPr lang="es-ES" sz="2400" dirty="0" err="1"/>
              <a:t>Rumelhart</a:t>
            </a:r>
            <a:r>
              <a:rPr lang="es-ES" sz="2400" dirty="0"/>
              <a:t>, </a:t>
            </a:r>
            <a:r>
              <a:rPr lang="es-ES" sz="2400" dirty="0" err="1"/>
              <a:t>Hopfield</a:t>
            </a:r>
            <a:r>
              <a:rPr lang="es-ES" sz="2400" dirty="0"/>
              <a:t>, entre otros. Aquí se desarrollaron el algoritmo de </a:t>
            </a:r>
            <a:r>
              <a:rPr lang="es-ES" sz="2400" b="1" dirty="0">
                <a:solidFill>
                  <a:schemeClr val="accent3"/>
                </a:solidFill>
              </a:rPr>
              <a:t>Back-</a:t>
            </a:r>
            <a:r>
              <a:rPr lang="es-ES" sz="2400" b="1" dirty="0" err="1">
                <a:solidFill>
                  <a:schemeClr val="accent3"/>
                </a:solidFill>
              </a:rPr>
              <a:t>propagation</a:t>
            </a:r>
            <a:r>
              <a:rPr lang="es-ES" sz="2400" dirty="0"/>
              <a:t>, redes de memoria y el concepto de propiedades emergentes.</a:t>
            </a:r>
          </a:p>
          <a:p>
            <a:pPr marL="0" indent="0">
              <a:buNone/>
            </a:pPr>
            <a:r>
              <a:rPr lang="es-ES" sz="2400" dirty="0"/>
              <a:t>Luego llego </a:t>
            </a:r>
            <a:r>
              <a:rPr lang="es-ES" sz="2400" b="1" dirty="0">
                <a:solidFill>
                  <a:schemeClr val="accent1"/>
                </a:solidFill>
              </a:rPr>
              <a:t>un nuevo invierno </a:t>
            </a:r>
            <a:r>
              <a:rPr lang="es-ES" sz="2400" dirty="0"/>
              <a:t>de redes neuronales con la llegada de algoritmos muchos más sencillos de usar y sin tanta dificultad de retoques de híper parámetros, tales como SVM y los bosques aleatorios. Estos algoritmos eran más fáciles de usar y rendían mucho mejor que las redes neuronales.</a:t>
            </a:r>
          </a:p>
          <a:p>
            <a:pPr marL="0" indent="0">
              <a:buNone/>
            </a:pPr>
            <a:endParaRPr lang="es-ES" sz="2400" dirty="0"/>
          </a:p>
          <a:p>
            <a:pPr marL="0" indent="0">
              <a:buNone/>
            </a:pPr>
            <a:endParaRPr lang="es-ES" sz="2400" dirty="0"/>
          </a:p>
        </p:txBody>
      </p:sp>
    </p:spTree>
    <p:extLst>
      <p:ext uri="{BB962C8B-B14F-4D97-AF65-F5344CB8AC3E}">
        <p14:creationId xmlns:p14="http://schemas.microsoft.com/office/powerpoint/2010/main" val="2614294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Redes Neuronales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19</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865376"/>
            <a:ext cx="10691264" cy="4164232"/>
          </a:xfrm>
        </p:spPr>
        <p:txBody>
          <a:bodyPr>
            <a:normAutofit/>
          </a:bodyPr>
          <a:lstStyle/>
          <a:p>
            <a:pPr marL="0" indent="0">
              <a:buNone/>
            </a:pPr>
            <a:r>
              <a:rPr lang="es-ES" sz="2400" dirty="0"/>
              <a:t>En 2010, volvió a la vida, y ahora, oficialmente se le empezó a llamar </a:t>
            </a:r>
            <a:r>
              <a:rPr lang="es-ES" sz="2400" b="1" dirty="0">
                <a:solidFill>
                  <a:schemeClr val="accent6">
                    <a:lumMod val="60000"/>
                    <a:lumOff val="40000"/>
                  </a:schemeClr>
                </a:solidFill>
              </a:rPr>
              <a:t>Deep </a:t>
            </a:r>
            <a:r>
              <a:rPr lang="es-ES" sz="2400" b="1" dirty="0" err="1">
                <a:solidFill>
                  <a:schemeClr val="accent6">
                    <a:lumMod val="60000"/>
                    <a:lumOff val="40000"/>
                  </a:schemeClr>
                </a:solidFill>
              </a:rPr>
              <a:t>Learning</a:t>
            </a:r>
            <a:r>
              <a:rPr lang="es-ES" sz="2400" dirty="0"/>
              <a:t>. Ahora se incorporaron nuevas arquitecturas de redes y características adicionales. Además, ahora estos algoritmos empezaron a superar a los demás en tareas de clasificación de imágenes y videos, y el modelado de voz y texto. </a:t>
            </a:r>
          </a:p>
          <a:p>
            <a:pPr marL="0" indent="0">
              <a:buNone/>
            </a:pPr>
            <a:r>
              <a:rPr lang="es-ES" sz="2400" dirty="0"/>
              <a:t>Parte del éxito es la posibilidad de contar con </a:t>
            </a:r>
            <a:r>
              <a:rPr lang="es-ES" sz="2400" dirty="0" err="1"/>
              <a:t>datasets</a:t>
            </a:r>
            <a:r>
              <a:rPr lang="es-ES" sz="2400" dirty="0"/>
              <a:t> más grandes (Big data) y mejores procesamientos de cálculo, además de la llegada de Google, Meta, Microsoft.</a:t>
            </a:r>
          </a:p>
          <a:p>
            <a:pPr marL="0" indent="0">
              <a:buNone/>
            </a:pPr>
            <a:endParaRPr lang="es-ES" sz="2400" dirty="0"/>
          </a:p>
        </p:txBody>
      </p:sp>
    </p:spTree>
    <p:extLst>
      <p:ext uri="{BB962C8B-B14F-4D97-AF65-F5344CB8AC3E}">
        <p14:creationId xmlns:p14="http://schemas.microsoft.com/office/powerpoint/2010/main" val="4059084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4BECB4-F27B-1CC7-39C4-7E93D59BFB2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30665E-D592-446F-98EB-15F172A2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A098BD5-C827-C457-D003-604C728F26B0}"/>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Lo que vimos la clase anterior…</a:t>
            </a:r>
          </a:p>
        </p:txBody>
      </p:sp>
      <p:pic>
        <p:nvPicPr>
          <p:cNvPr id="4" name="Picture 3" descr="Vector background of vibrant colors splashing">
            <a:extLst>
              <a:ext uri="{FF2B5EF4-FFF2-40B4-BE49-F238E27FC236}">
                <a16:creationId xmlns:a16="http://schemas.microsoft.com/office/drawing/2014/main" id="{201C4C40-33AE-980F-4F65-F2AAF88182E6}"/>
              </a:ext>
            </a:extLst>
          </p:cNvPr>
          <p:cNvPicPr>
            <a:picLocks noChangeAspect="1"/>
          </p:cNvPicPr>
          <p:nvPr/>
        </p:nvPicPr>
        <p:blipFill rotWithShape="1">
          <a:blip r:embed="rId2"/>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73914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Perceptrón y Neuronas sigmoideas</a:t>
            </a:r>
            <a:br>
              <a:rPr lang="es-ES_tradnl" dirty="0">
                <a:solidFill>
                  <a:schemeClr val="bg1"/>
                </a:solidFill>
              </a:rPr>
            </a:b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000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21</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5984650" y="2286000"/>
            <a:ext cx="5407250" cy="3743608"/>
          </a:xfrm>
        </p:spPr>
        <p:txBody>
          <a:bodyPr>
            <a:normAutofit fontScale="92500" lnSpcReduction="10000"/>
          </a:bodyPr>
          <a:lstStyle/>
          <a:p>
            <a:pPr marL="0" indent="0">
              <a:buNone/>
            </a:pPr>
            <a:r>
              <a:rPr lang="es-ES" sz="2400" dirty="0"/>
              <a:t>Tenemos:</a:t>
            </a:r>
          </a:p>
          <a:p>
            <a:r>
              <a:rPr lang="es-ES" sz="2400" b="1" dirty="0">
                <a:solidFill>
                  <a:schemeClr val="accent1"/>
                </a:solidFill>
              </a:rPr>
              <a:t>Cuerpo celular o soma</a:t>
            </a:r>
            <a:r>
              <a:rPr lang="es-ES" sz="2400" dirty="0"/>
              <a:t>: Donde está el núcleo y las </a:t>
            </a:r>
            <a:r>
              <a:rPr lang="es-ES" sz="2400" dirty="0" err="1"/>
              <a:t>organelas</a:t>
            </a:r>
            <a:r>
              <a:rPr lang="es-ES" sz="2400" dirty="0"/>
              <a:t> de la célula.</a:t>
            </a:r>
          </a:p>
          <a:p>
            <a:r>
              <a:rPr lang="es-ES" sz="2400" b="1" dirty="0">
                <a:solidFill>
                  <a:schemeClr val="accent6">
                    <a:lumMod val="60000"/>
                    <a:lumOff val="40000"/>
                  </a:schemeClr>
                </a:solidFill>
              </a:rPr>
              <a:t>Dendritas</a:t>
            </a:r>
            <a:r>
              <a:rPr lang="es-ES" sz="2400" dirty="0"/>
              <a:t>: Ramificaciones del soma, es donde la neurona recibe las sinapsis de otras neuronas.</a:t>
            </a:r>
          </a:p>
          <a:p>
            <a:r>
              <a:rPr lang="es-ES" sz="2400" b="1" dirty="0">
                <a:solidFill>
                  <a:schemeClr val="accent2"/>
                </a:solidFill>
              </a:rPr>
              <a:t>Axón</a:t>
            </a:r>
            <a:r>
              <a:rPr lang="es-ES" sz="2400" dirty="0"/>
              <a:t>: Es la prolongación encargada de transmitir el impulso nervioso. Es como se comunica la neurona.</a:t>
            </a:r>
          </a:p>
          <a:p>
            <a:pPr marL="0" indent="0">
              <a:buNone/>
            </a:pPr>
            <a:endParaRPr lang="es-ES" sz="2400" dirty="0"/>
          </a:p>
        </p:txBody>
      </p:sp>
      <p:sp>
        <p:nvSpPr>
          <p:cNvPr id="3" name="TextBox 2">
            <a:extLst>
              <a:ext uri="{FF2B5EF4-FFF2-40B4-BE49-F238E27FC236}">
                <a16:creationId xmlns:a16="http://schemas.microsoft.com/office/drawing/2014/main" id="{D8291465-A3C1-C9F7-8DB3-FD7031BAD980}"/>
              </a:ext>
            </a:extLst>
          </p:cNvPr>
          <p:cNvSpPr txBox="1"/>
          <p:nvPr/>
        </p:nvSpPr>
        <p:spPr>
          <a:xfrm>
            <a:off x="800100" y="1729471"/>
            <a:ext cx="5407249" cy="461665"/>
          </a:xfrm>
          <a:prstGeom prst="rect">
            <a:avLst/>
          </a:prstGeom>
          <a:noFill/>
        </p:spPr>
        <p:txBody>
          <a:bodyPr wrap="none" rtlCol="0">
            <a:spAutoFit/>
          </a:bodyPr>
          <a:lstStyle/>
          <a:p>
            <a:r>
              <a:rPr lang="es-ES_tradnl" sz="2400" dirty="0"/>
              <a:t>Empecemos con una neurona biológica:</a:t>
            </a:r>
          </a:p>
        </p:txBody>
      </p:sp>
      <p:pic>
        <p:nvPicPr>
          <p:cNvPr id="5" name="n1.png" descr="n1.png">
            <a:extLst>
              <a:ext uri="{FF2B5EF4-FFF2-40B4-BE49-F238E27FC236}">
                <a16:creationId xmlns:a16="http://schemas.microsoft.com/office/drawing/2014/main" id="{EDDF442D-C917-4BAF-8E52-7FDC864308A2}"/>
              </a:ext>
            </a:extLst>
          </p:cNvPr>
          <p:cNvPicPr>
            <a:picLocks noChangeAspect="1"/>
          </p:cNvPicPr>
          <p:nvPr/>
        </p:nvPicPr>
        <p:blipFill>
          <a:blip r:embed="rId3"/>
          <a:stretch>
            <a:fillRect/>
          </a:stretch>
        </p:blipFill>
        <p:spPr>
          <a:xfrm>
            <a:off x="880647" y="2573422"/>
            <a:ext cx="4779489" cy="2779230"/>
          </a:xfrm>
          <a:prstGeom prst="rect">
            <a:avLst/>
          </a:prstGeom>
          <a:ln w="12700">
            <a:miter lim="400000"/>
          </a:ln>
        </p:spPr>
      </p:pic>
    </p:spTree>
    <p:extLst>
      <p:ext uri="{BB962C8B-B14F-4D97-AF65-F5344CB8AC3E}">
        <p14:creationId xmlns:p14="http://schemas.microsoft.com/office/powerpoint/2010/main" val="4245038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22</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D8291465-A3C1-C9F7-8DB3-FD7031BAD980}"/>
              </a:ext>
            </a:extLst>
          </p:cNvPr>
          <p:cNvSpPr txBox="1"/>
          <p:nvPr/>
        </p:nvSpPr>
        <p:spPr>
          <a:xfrm>
            <a:off x="800100" y="1729471"/>
            <a:ext cx="4359655" cy="461665"/>
          </a:xfrm>
          <a:prstGeom prst="rect">
            <a:avLst/>
          </a:prstGeom>
          <a:noFill/>
        </p:spPr>
        <p:txBody>
          <a:bodyPr wrap="none" rtlCol="0">
            <a:spAutoFit/>
          </a:bodyPr>
          <a:lstStyle/>
          <a:p>
            <a:r>
              <a:rPr lang="es-ES_tradnl" sz="2400" dirty="0"/>
              <a:t>En estado de reposo, tenemos…</a:t>
            </a:r>
          </a:p>
        </p:txBody>
      </p:sp>
      <p:pic>
        <p:nvPicPr>
          <p:cNvPr id="10" name="n2.png" descr="n2.png">
            <a:extLst>
              <a:ext uri="{FF2B5EF4-FFF2-40B4-BE49-F238E27FC236}">
                <a16:creationId xmlns:a16="http://schemas.microsoft.com/office/drawing/2014/main" id="{9985B677-46CB-2C44-8CAE-E72AFFCC75A7}"/>
              </a:ext>
            </a:extLst>
          </p:cNvPr>
          <p:cNvPicPr>
            <a:picLocks noChangeAspect="1"/>
          </p:cNvPicPr>
          <p:nvPr/>
        </p:nvPicPr>
        <p:blipFill>
          <a:blip r:embed="rId3"/>
          <a:stretch>
            <a:fillRect/>
          </a:stretch>
        </p:blipFill>
        <p:spPr>
          <a:xfrm>
            <a:off x="1571046" y="2569465"/>
            <a:ext cx="9049908" cy="3361796"/>
          </a:xfrm>
          <a:prstGeom prst="rect">
            <a:avLst/>
          </a:prstGeom>
          <a:ln w="12700">
            <a:miter lim="400000"/>
          </a:ln>
        </p:spPr>
      </p:pic>
    </p:spTree>
    <p:extLst>
      <p:ext uri="{BB962C8B-B14F-4D97-AF65-F5344CB8AC3E}">
        <p14:creationId xmlns:p14="http://schemas.microsoft.com/office/powerpoint/2010/main" val="173984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4" name="n3.png" descr="n3.png">
            <a:extLst>
              <a:ext uri="{FF2B5EF4-FFF2-40B4-BE49-F238E27FC236}">
                <a16:creationId xmlns:a16="http://schemas.microsoft.com/office/drawing/2014/main" id="{EDC1E103-9135-35AD-E81C-EE0ECAD519E3}"/>
              </a:ext>
            </a:extLst>
          </p:cNvPr>
          <p:cNvPicPr>
            <a:picLocks noChangeAspect="1"/>
          </p:cNvPicPr>
          <p:nvPr/>
        </p:nvPicPr>
        <p:blipFill>
          <a:blip r:embed="rId3"/>
          <a:srcRect t="249" b="249"/>
          <a:stretch>
            <a:fillRect/>
          </a:stretch>
        </p:blipFill>
        <p:spPr>
          <a:xfrm>
            <a:off x="1571046" y="2563990"/>
            <a:ext cx="9049910" cy="3361796"/>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23</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D8291465-A3C1-C9F7-8DB3-FD7031BAD980}"/>
              </a:ext>
            </a:extLst>
          </p:cNvPr>
          <p:cNvSpPr txBox="1"/>
          <p:nvPr/>
        </p:nvSpPr>
        <p:spPr>
          <a:xfrm>
            <a:off x="800100" y="1729471"/>
            <a:ext cx="11044883" cy="830997"/>
          </a:xfrm>
          <a:prstGeom prst="rect">
            <a:avLst/>
          </a:prstGeom>
          <a:noFill/>
        </p:spPr>
        <p:txBody>
          <a:bodyPr wrap="none" rtlCol="0">
            <a:spAutoFit/>
          </a:bodyPr>
          <a:lstStyle/>
          <a:p>
            <a:r>
              <a:rPr lang="es-ES_tradnl" sz="2400" dirty="0"/>
              <a:t>Si otra neurona excita, pero poco, aumenta le voltaje, pero rápidamente vuelve a su </a:t>
            </a:r>
          </a:p>
          <a:p>
            <a:r>
              <a:rPr lang="es-ES_tradnl" sz="2400" dirty="0"/>
              <a:t>estado.</a:t>
            </a:r>
          </a:p>
        </p:txBody>
      </p:sp>
    </p:spTree>
    <p:extLst>
      <p:ext uri="{BB962C8B-B14F-4D97-AF65-F5344CB8AC3E}">
        <p14:creationId xmlns:p14="http://schemas.microsoft.com/office/powerpoint/2010/main" val="3088449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5" name="n19.png" descr="n19.png">
            <a:extLst>
              <a:ext uri="{FF2B5EF4-FFF2-40B4-BE49-F238E27FC236}">
                <a16:creationId xmlns:a16="http://schemas.microsoft.com/office/drawing/2014/main" id="{6C7E6F12-49B3-39C4-23AA-147D7680D3BF}"/>
              </a:ext>
            </a:extLst>
          </p:cNvPr>
          <p:cNvPicPr>
            <a:picLocks noChangeAspect="1"/>
          </p:cNvPicPr>
          <p:nvPr/>
        </p:nvPicPr>
        <p:blipFill>
          <a:blip r:embed="rId3"/>
          <a:stretch>
            <a:fillRect/>
          </a:stretch>
        </p:blipFill>
        <p:spPr>
          <a:xfrm>
            <a:off x="1571044" y="2570093"/>
            <a:ext cx="9049910" cy="3361796"/>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24</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D8291465-A3C1-C9F7-8DB3-FD7031BAD980}"/>
              </a:ext>
            </a:extLst>
          </p:cNvPr>
          <p:cNvSpPr txBox="1"/>
          <p:nvPr/>
        </p:nvSpPr>
        <p:spPr>
          <a:xfrm>
            <a:off x="800100" y="1729471"/>
            <a:ext cx="6907212" cy="830997"/>
          </a:xfrm>
          <a:prstGeom prst="rect">
            <a:avLst/>
          </a:prstGeom>
          <a:noFill/>
        </p:spPr>
        <p:txBody>
          <a:bodyPr wrap="none" rtlCol="0">
            <a:spAutoFit/>
          </a:bodyPr>
          <a:lstStyle/>
          <a:p>
            <a:r>
              <a:rPr lang="es-ES_tradnl" sz="2400" dirty="0"/>
              <a:t>De similar forma, una sinapsis puede ser inhibitoria</a:t>
            </a:r>
          </a:p>
          <a:p>
            <a:endParaRPr lang="es-ES_tradnl" sz="2400" dirty="0"/>
          </a:p>
        </p:txBody>
      </p:sp>
    </p:spTree>
    <p:extLst>
      <p:ext uri="{BB962C8B-B14F-4D97-AF65-F5344CB8AC3E}">
        <p14:creationId xmlns:p14="http://schemas.microsoft.com/office/powerpoint/2010/main" val="2951162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4" name="n4.png" descr="n4.png">
            <a:extLst>
              <a:ext uri="{FF2B5EF4-FFF2-40B4-BE49-F238E27FC236}">
                <a16:creationId xmlns:a16="http://schemas.microsoft.com/office/drawing/2014/main" id="{18942F70-704A-F052-0100-523504B92D0A}"/>
              </a:ext>
            </a:extLst>
          </p:cNvPr>
          <p:cNvPicPr>
            <a:picLocks noChangeAspect="1"/>
          </p:cNvPicPr>
          <p:nvPr/>
        </p:nvPicPr>
        <p:blipFill>
          <a:blip r:embed="rId3"/>
          <a:stretch>
            <a:fillRect/>
          </a:stretch>
        </p:blipFill>
        <p:spPr>
          <a:xfrm>
            <a:off x="1574644" y="2443053"/>
            <a:ext cx="9038163" cy="3483546"/>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25</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D8291465-A3C1-C9F7-8DB3-FD7031BAD980}"/>
              </a:ext>
            </a:extLst>
          </p:cNvPr>
          <p:cNvSpPr txBox="1"/>
          <p:nvPr/>
        </p:nvSpPr>
        <p:spPr>
          <a:xfrm>
            <a:off x="800100" y="1729471"/>
            <a:ext cx="11240641" cy="1569660"/>
          </a:xfrm>
          <a:prstGeom prst="rect">
            <a:avLst/>
          </a:prstGeom>
          <a:noFill/>
        </p:spPr>
        <p:txBody>
          <a:bodyPr wrap="none" rtlCol="0">
            <a:spAutoFit/>
          </a:bodyPr>
          <a:lstStyle/>
          <a:p>
            <a:r>
              <a:rPr lang="es-ES_tradnl" sz="2400" dirty="0"/>
              <a:t>Ahora, si la excitación supera el umbral, se genera un impulso dado un efecto todo o </a:t>
            </a:r>
          </a:p>
          <a:p>
            <a:r>
              <a:rPr lang="es-ES_tradnl" sz="2400" dirty="0"/>
              <a:t>nada.</a:t>
            </a:r>
          </a:p>
          <a:p>
            <a:endParaRPr lang="es-ES_tradnl" sz="2400" dirty="0"/>
          </a:p>
          <a:p>
            <a:endParaRPr lang="es-ES_tradnl" sz="2400" dirty="0"/>
          </a:p>
        </p:txBody>
      </p:sp>
    </p:spTree>
    <p:extLst>
      <p:ext uri="{BB962C8B-B14F-4D97-AF65-F5344CB8AC3E}">
        <p14:creationId xmlns:p14="http://schemas.microsoft.com/office/powerpoint/2010/main" val="924786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5" name="n5.png" descr="n5.png">
            <a:extLst>
              <a:ext uri="{FF2B5EF4-FFF2-40B4-BE49-F238E27FC236}">
                <a16:creationId xmlns:a16="http://schemas.microsoft.com/office/drawing/2014/main" id="{41658CE0-A816-174F-262A-68E95C9F03B9}"/>
              </a:ext>
            </a:extLst>
          </p:cNvPr>
          <p:cNvPicPr>
            <a:picLocks noChangeAspect="1"/>
          </p:cNvPicPr>
          <p:nvPr/>
        </p:nvPicPr>
        <p:blipFill>
          <a:blip r:embed="rId3"/>
          <a:stretch>
            <a:fillRect/>
          </a:stretch>
        </p:blipFill>
        <p:spPr>
          <a:xfrm>
            <a:off x="1574644" y="2444993"/>
            <a:ext cx="9038163" cy="3483545"/>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26</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D8291465-A3C1-C9F7-8DB3-FD7031BAD980}"/>
              </a:ext>
            </a:extLst>
          </p:cNvPr>
          <p:cNvSpPr txBox="1"/>
          <p:nvPr/>
        </p:nvSpPr>
        <p:spPr>
          <a:xfrm>
            <a:off x="800100" y="1729471"/>
            <a:ext cx="10932801" cy="1200329"/>
          </a:xfrm>
          <a:prstGeom prst="rect">
            <a:avLst/>
          </a:prstGeom>
          <a:noFill/>
        </p:spPr>
        <p:txBody>
          <a:bodyPr wrap="none" rtlCol="0">
            <a:spAutoFit/>
          </a:bodyPr>
          <a:lstStyle/>
          <a:p>
            <a:r>
              <a:rPr lang="es-ES_tradnl" sz="2400" dirty="0"/>
              <a:t>Y este impulso se propaga del cuerpo hasta el terminal axónico, el cual la neurona </a:t>
            </a:r>
          </a:p>
          <a:p>
            <a:r>
              <a:rPr lang="es-ES_tradnl" sz="2400" dirty="0"/>
              <a:t>da su salida.</a:t>
            </a:r>
          </a:p>
          <a:p>
            <a:endParaRPr lang="es-ES_tradnl" sz="2400" dirty="0"/>
          </a:p>
        </p:txBody>
      </p:sp>
    </p:spTree>
    <p:extLst>
      <p:ext uri="{BB962C8B-B14F-4D97-AF65-F5344CB8AC3E}">
        <p14:creationId xmlns:p14="http://schemas.microsoft.com/office/powerpoint/2010/main" val="1675887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4" name="n6.png" descr="n6.png">
            <a:extLst>
              <a:ext uri="{FF2B5EF4-FFF2-40B4-BE49-F238E27FC236}">
                <a16:creationId xmlns:a16="http://schemas.microsoft.com/office/drawing/2014/main" id="{E1A89F9B-2AFB-269F-63AF-B5C962CF901B}"/>
              </a:ext>
            </a:extLst>
          </p:cNvPr>
          <p:cNvPicPr>
            <a:picLocks noChangeAspect="1"/>
          </p:cNvPicPr>
          <p:nvPr/>
        </p:nvPicPr>
        <p:blipFill>
          <a:blip r:embed="rId3"/>
          <a:stretch>
            <a:fillRect/>
          </a:stretch>
        </p:blipFill>
        <p:spPr>
          <a:xfrm>
            <a:off x="1582393" y="1707644"/>
            <a:ext cx="8981724" cy="4205396"/>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27</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D8291465-A3C1-C9F7-8DB3-FD7031BAD980}"/>
              </a:ext>
            </a:extLst>
          </p:cNvPr>
          <p:cNvSpPr txBox="1"/>
          <p:nvPr/>
        </p:nvSpPr>
        <p:spPr>
          <a:xfrm>
            <a:off x="715383" y="1606992"/>
            <a:ext cx="6539098" cy="769441"/>
          </a:xfrm>
          <a:prstGeom prst="rect">
            <a:avLst/>
          </a:prstGeom>
          <a:noFill/>
        </p:spPr>
        <p:txBody>
          <a:bodyPr wrap="none" rtlCol="0">
            <a:spAutoFit/>
          </a:bodyPr>
          <a:lstStyle/>
          <a:p>
            <a:r>
              <a:rPr lang="es-ES_tradnl" sz="2000" dirty="0"/>
              <a:t>Niveles de excitación nos dan diferentes tasas de disparo…</a:t>
            </a:r>
          </a:p>
          <a:p>
            <a:endParaRPr lang="es-ES_tradnl" sz="2400" dirty="0"/>
          </a:p>
        </p:txBody>
      </p:sp>
    </p:spTree>
    <p:extLst>
      <p:ext uri="{BB962C8B-B14F-4D97-AF65-F5344CB8AC3E}">
        <p14:creationId xmlns:p14="http://schemas.microsoft.com/office/powerpoint/2010/main" val="2923178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5" name="n7.png" descr="n7.png">
            <a:extLst>
              <a:ext uri="{FF2B5EF4-FFF2-40B4-BE49-F238E27FC236}">
                <a16:creationId xmlns:a16="http://schemas.microsoft.com/office/drawing/2014/main" id="{933DD304-FF77-2FC2-4468-7CD21632651C}"/>
              </a:ext>
            </a:extLst>
          </p:cNvPr>
          <p:cNvPicPr>
            <a:picLocks noChangeAspect="1"/>
          </p:cNvPicPr>
          <p:nvPr/>
        </p:nvPicPr>
        <p:blipFill>
          <a:blip r:embed="rId3"/>
          <a:stretch>
            <a:fillRect/>
          </a:stretch>
        </p:blipFill>
        <p:spPr>
          <a:xfrm>
            <a:off x="1591141" y="1716975"/>
            <a:ext cx="8949987" cy="444585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28</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D8291465-A3C1-C9F7-8DB3-FD7031BAD980}"/>
              </a:ext>
            </a:extLst>
          </p:cNvPr>
          <p:cNvSpPr txBox="1"/>
          <p:nvPr/>
        </p:nvSpPr>
        <p:spPr>
          <a:xfrm>
            <a:off x="715383" y="1606992"/>
            <a:ext cx="6539098" cy="769441"/>
          </a:xfrm>
          <a:prstGeom prst="rect">
            <a:avLst/>
          </a:prstGeom>
          <a:noFill/>
        </p:spPr>
        <p:txBody>
          <a:bodyPr wrap="none" rtlCol="0">
            <a:spAutoFit/>
          </a:bodyPr>
          <a:lstStyle/>
          <a:p>
            <a:r>
              <a:rPr lang="es-ES_tradnl" sz="2000" dirty="0"/>
              <a:t>Niveles de excitación nos dan diferentes tasas de disparo…</a:t>
            </a:r>
          </a:p>
          <a:p>
            <a:endParaRPr lang="es-ES_tradnl" sz="2400" dirty="0"/>
          </a:p>
        </p:txBody>
      </p:sp>
    </p:spTree>
    <p:extLst>
      <p:ext uri="{BB962C8B-B14F-4D97-AF65-F5344CB8AC3E}">
        <p14:creationId xmlns:p14="http://schemas.microsoft.com/office/powerpoint/2010/main" val="1921358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4" name="n8.png" descr="n8.png">
            <a:extLst>
              <a:ext uri="{FF2B5EF4-FFF2-40B4-BE49-F238E27FC236}">
                <a16:creationId xmlns:a16="http://schemas.microsoft.com/office/drawing/2014/main" id="{CC48E8BA-969B-27FE-8D05-47217662E45F}"/>
              </a:ext>
            </a:extLst>
          </p:cNvPr>
          <p:cNvPicPr>
            <a:picLocks noChangeAspect="1"/>
          </p:cNvPicPr>
          <p:nvPr/>
        </p:nvPicPr>
        <p:blipFill>
          <a:blip r:embed="rId3"/>
          <a:stretch>
            <a:fillRect/>
          </a:stretch>
        </p:blipFill>
        <p:spPr>
          <a:xfrm>
            <a:off x="1591141" y="1716976"/>
            <a:ext cx="8949986" cy="444585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29</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D8291465-A3C1-C9F7-8DB3-FD7031BAD980}"/>
              </a:ext>
            </a:extLst>
          </p:cNvPr>
          <p:cNvSpPr txBox="1"/>
          <p:nvPr/>
        </p:nvSpPr>
        <p:spPr>
          <a:xfrm>
            <a:off x="715383" y="1606992"/>
            <a:ext cx="7344511" cy="400110"/>
          </a:xfrm>
          <a:prstGeom prst="rect">
            <a:avLst/>
          </a:prstGeom>
          <a:noFill/>
        </p:spPr>
        <p:txBody>
          <a:bodyPr wrap="none" rtlCol="0">
            <a:spAutoFit/>
          </a:bodyPr>
          <a:lstStyle/>
          <a:p>
            <a:r>
              <a:rPr lang="es-ES_tradnl" sz="2000" dirty="0"/>
              <a:t>Y ante una misma excitación, hay sinapsis más sensibles que otras</a:t>
            </a:r>
          </a:p>
        </p:txBody>
      </p:sp>
    </p:spTree>
    <p:extLst>
      <p:ext uri="{BB962C8B-B14F-4D97-AF65-F5344CB8AC3E}">
        <p14:creationId xmlns:p14="http://schemas.microsoft.com/office/powerpoint/2010/main" val="3388404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Árboles de Decisión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593411"/>
            <a:ext cx="10691264" cy="4436198"/>
          </a:xfrm>
        </p:spPr>
        <p:txBody>
          <a:bodyPr>
            <a:normAutofit/>
          </a:bodyPr>
          <a:lstStyle/>
          <a:p>
            <a:pPr marL="0" indent="0">
              <a:buNone/>
            </a:pPr>
            <a:r>
              <a:rPr lang="es-ES" dirty="0"/>
              <a:t>Los árboles de clasificación y regresión, conocidos como CART (</a:t>
            </a:r>
            <a:r>
              <a:rPr lang="es-ES" dirty="0" err="1"/>
              <a:t>Classification</a:t>
            </a:r>
            <a:r>
              <a:rPr lang="es-ES" dirty="0"/>
              <a:t> and </a:t>
            </a:r>
            <a:r>
              <a:rPr lang="es-ES" dirty="0" err="1"/>
              <a:t>Regression</a:t>
            </a:r>
            <a:r>
              <a:rPr lang="es-ES" dirty="0"/>
              <a:t> </a:t>
            </a:r>
            <a:r>
              <a:rPr lang="es-ES" dirty="0" err="1"/>
              <a:t>Trees</a:t>
            </a:r>
            <a:r>
              <a:rPr lang="es-ES" dirty="0"/>
              <a:t>), son una poderosa técnica de aprendizaje automático que se utiliza ampliamente para resolver problemas tanto de clasificación como de regresión. </a:t>
            </a:r>
          </a:p>
          <a:p>
            <a:pPr marL="0" indent="0">
              <a:buNone/>
            </a:pPr>
            <a:r>
              <a:rPr lang="es-ES" dirty="0"/>
              <a:t>Los árboles CART son modelos de decisión que utilizan una estructura de árbol para realizar predicciones basadas en reglas </a:t>
            </a:r>
            <a:r>
              <a:rPr lang="es-ES" b="1" dirty="0">
                <a:solidFill>
                  <a:schemeClr val="accent3"/>
                </a:solidFill>
              </a:rPr>
              <a:t>lógicas sencillas y fáciles de interpretar</a:t>
            </a:r>
            <a:r>
              <a:rPr lang="es-ES" dirty="0"/>
              <a:t>.</a:t>
            </a:r>
          </a:p>
          <a:p>
            <a:pPr marL="0" indent="0">
              <a:buNone/>
            </a:pPr>
            <a:endParaRPr lang="es-ES" sz="2400" dirty="0"/>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Rectangle 4">
            <a:extLst>
              <a:ext uri="{FF2B5EF4-FFF2-40B4-BE49-F238E27FC236}">
                <a16:creationId xmlns:a16="http://schemas.microsoft.com/office/drawing/2014/main" id="{38F7F37C-082E-A73A-C878-B7565E40BBCC}"/>
              </a:ext>
            </a:extLst>
          </p:cNvPr>
          <p:cNvSpPr/>
          <p:nvPr/>
        </p:nvSpPr>
        <p:spPr>
          <a:xfrm>
            <a:off x="2930925" y="4200808"/>
            <a:ext cx="2824681" cy="398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b="1" dirty="0"/>
              <a:t>Árboles de clasificación</a:t>
            </a:r>
          </a:p>
        </p:txBody>
      </p:sp>
      <p:sp>
        <p:nvSpPr>
          <p:cNvPr id="10" name="Rectangle 9">
            <a:extLst>
              <a:ext uri="{FF2B5EF4-FFF2-40B4-BE49-F238E27FC236}">
                <a16:creationId xmlns:a16="http://schemas.microsoft.com/office/drawing/2014/main" id="{EC1F0551-F919-C386-6A2C-802D02FF1AE0}"/>
              </a:ext>
            </a:extLst>
          </p:cNvPr>
          <p:cNvSpPr/>
          <p:nvPr/>
        </p:nvSpPr>
        <p:spPr>
          <a:xfrm>
            <a:off x="6454503" y="4200808"/>
            <a:ext cx="2824681" cy="39835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_tradnl" b="1" dirty="0"/>
              <a:t>Árboles de regresión</a:t>
            </a:r>
          </a:p>
        </p:txBody>
      </p:sp>
    </p:spTree>
    <p:extLst>
      <p:ext uri="{BB962C8B-B14F-4D97-AF65-F5344CB8AC3E}">
        <p14:creationId xmlns:p14="http://schemas.microsoft.com/office/powerpoint/2010/main" val="290435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30</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D8291465-A3C1-C9F7-8DB3-FD7031BAD980}"/>
              </a:ext>
            </a:extLst>
          </p:cNvPr>
          <p:cNvSpPr txBox="1"/>
          <p:nvPr/>
        </p:nvSpPr>
        <p:spPr>
          <a:xfrm>
            <a:off x="715383" y="1606992"/>
            <a:ext cx="5762027" cy="707886"/>
          </a:xfrm>
          <a:prstGeom prst="rect">
            <a:avLst/>
          </a:prstGeom>
          <a:noFill/>
        </p:spPr>
        <p:txBody>
          <a:bodyPr wrap="none" rtlCol="0">
            <a:spAutoFit/>
          </a:bodyPr>
          <a:lstStyle/>
          <a:p>
            <a:r>
              <a:rPr lang="es-ES_tradnl" sz="2000" dirty="0"/>
              <a:t>Con esto en mente, armemos el modelo de neurona</a:t>
            </a:r>
          </a:p>
          <a:p>
            <a:endParaRPr lang="es-ES_tradnl" sz="2000" dirty="0"/>
          </a:p>
        </p:txBody>
      </p:sp>
      <p:pic>
        <p:nvPicPr>
          <p:cNvPr id="5" name="n30.png" descr="n30.png">
            <a:extLst>
              <a:ext uri="{FF2B5EF4-FFF2-40B4-BE49-F238E27FC236}">
                <a16:creationId xmlns:a16="http://schemas.microsoft.com/office/drawing/2014/main" id="{1C730A4C-4574-9044-AFD4-4804EAA6B9C9}"/>
              </a:ext>
            </a:extLst>
          </p:cNvPr>
          <p:cNvPicPr>
            <a:picLocks noChangeAspect="1"/>
          </p:cNvPicPr>
          <p:nvPr/>
        </p:nvPicPr>
        <p:blipFill>
          <a:blip r:embed="rId3"/>
          <a:stretch>
            <a:fillRect/>
          </a:stretch>
        </p:blipFill>
        <p:spPr>
          <a:xfrm>
            <a:off x="973160" y="2612426"/>
            <a:ext cx="10245680" cy="2897545"/>
          </a:xfrm>
          <a:prstGeom prst="rect">
            <a:avLst/>
          </a:prstGeom>
          <a:ln w="12700">
            <a:miter lim="400000"/>
          </a:ln>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A1A01C7-15C7-57A1-2479-947EC6F82F46}"/>
                  </a:ext>
                </a:extLst>
              </p:cNvPr>
              <p:cNvSpPr txBox="1"/>
              <p:nvPr/>
            </p:nvSpPr>
            <p:spPr>
              <a:xfrm>
                <a:off x="8225890" y="2384063"/>
                <a:ext cx="4302012" cy="7948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3</m:t>
                              </m:r>
                            </m:sup>
                            <m:e>
                              <m:sSub>
                                <m:sSubPr>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2000" b="0" i="0" u="none" strike="noStrike" cap="none" spc="-26" normalizeH="0" baseline="0" dirty="0">
                  <a:ln>
                    <a:noFill/>
                  </a:ln>
                  <a:solidFill>
                    <a:srgbClr val="000000"/>
                  </a:solidFill>
                  <a:effectLst/>
                  <a:uFillTx/>
                  <a:sym typeface="Graphik Compact Regular"/>
                </a:endParaRPr>
              </a:p>
            </p:txBody>
          </p:sp>
        </mc:Choice>
        <mc:Fallback>
          <p:sp>
            <p:nvSpPr>
              <p:cNvPr id="7" name="TextBox 6">
                <a:extLst>
                  <a:ext uri="{FF2B5EF4-FFF2-40B4-BE49-F238E27FC236}">
                    <a16:creationId xmlns:a16="http://schemas.microsoft.com/office/drawing/2014/main" id="{1A1A01C7-15C7-57A1-2479-947EC6F82F46}"/>
                  </a:ext>
                </a:extLst>
              </p:cNvPr>
              <p:cNvSpPr txBox="1">
                <a:spLocks noRot="1" noChangeAspect="1" noMove="1" noResize="1" noEditPoints="1" noAdjustHandles="1" noChangeArrowheads="1" noChangeShapeType="1" noTextEdit="1"/>
              </p:cNvSpPr>
              <p:nvPr/>
            </p:nvSpPr>
            <p:spPr>
              <a:xfrm>
                <a:off x="8225890" y="2384063"/>
                <a:ext cx="4302012" cy="794833"/>
              </a:xfrm>
              <a:prstGeom prst="rect">
                <a:avLst/>
              </a:prstGeom>
              <a:blipFill>
                <a:blip r:embed="rId4"/>
                <a:stretch>
                  <a:fillRect t="-131250" b="-187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062BF16-9220-B6EF-01D1-E9E6939A301A}"/>
                  </a:ext>
                </a:extLst>
              </p:cNvPr>
              <p:cNvSpPr txBox="1"/>
              <p:nvPr/>
            </p:nvSpPr>
            <p:spPr>
              <a:xfrm>
                <a:off x="7196123" y="4968010"/>
                <a:ext cx="4302012" cy="9678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3</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nary>
                      <m:r>
                        <a:rPr lang="en-US" sz="2000" i="1">
                          <a:latin typeface="Cambria Math" panose="02040503050406030204" pitchFamily="18" charset="0"/>
                        </a:rPr>
                        <m:t>+</m:t>
                      </m:r>
                      <m:r>
                        <a:rPr lang="en-US" sz="2000" i="1">
                          <a:latin typeface="Cambria Math" panose="02040503050406030204" pitchFamily="18" charset="0"/>
                        </a:rPr>
                        <m:t>𝑏</m:t>
                      </m:r>
                    </m:oMath>
                  </m:oMathPara>
                </a14:m>
                <a:endParaRPr kumimoji="0" lang="es-ES_tradnl" sz="2000" b="0" i="0" u="none" strike="noStrike" cap="none" spc="-26" normalizeH="0" baseline="0" dirty="0">
                  <a:ln>
                    <a:noFill/>
                  </a:ln>
                  <a:solidFill>
                    <a:srgbClr val="000000"/>
                  </a:solidFill>
                  <a:effectLst/>
                  <a:uFillTx/>
                  <a:sym typeface="Graphik Compact Regular"/>
                </a:endParaRPr>
              </a:p>
            </p:txBody>
          </p:sp>
        </mc:Choice>
        <mc:Fallback>
          <p:sp>
            <p:nvSpPr>
              <p:cNvPr id="9" name="TextBox 8">
                <a:extLst>
                  <a:ext uri="{FF2B5EF4-FFF2-40B4-BE49-F238E27FC236}">
                    <a16:creationId xmlns:a16="http://schemas.microsoft.com/office/drawing/2014/main" id="{A062BF16-9220-B6EF-01D1-E9E6939A301A}"/>
                  </a:ext>
                </a:extLst>
              </p:cNvPr>
              <p:cNvSpPr txBox="1">
                <a:spLocks noRot="1" noChangeAspect="1" noMove="1" noResize="1" noEditPoints="1" noAdjustHandles="1" noChangeArrowheads="1" noChangeShapeType="1" noTextEdit="1"/>
              </p:cNvSpPr>
              <p:nvPr/>
            </p:nvSpPr>
            <p:spPr>
              <a:xfrm>
                <a:off x="7196123" y="4968010"/>
                <a:ext cx="4302012" cy="967894"/>
              </a:xfrm>
              <a:prstGeom prst="rect">
                <a:avLst/>
              </a:prstGeom>
              <a:blipFill>
                <a:blip r:embed="rId5"/>
                <a:stretch>
                  <a:fillRect t="-96104" b="-15064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AB2FFFB-5B82-EB1B-0D1D-534B775C918D}"/>
                  </a:ext>
                </a:extLst>
              </p:cNvPr>
              <p:cNvSpPr txBox="1"/>
              <p:nvPr/>
            </p:nvSpPr>
            <p:spPr>
              <a:xfrm>
                <a:off x="6686957" y="4533132"/>
                <a:ext cx="509047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3</m:t>
                          </m:r>
                        </m:sub>
                      </m:sSub>
                      <m:r>
                        <a:rPr lang="en-US" sz="2000" i="1">
                          <a:latin typeface="Cambria Math" panose="02040503050406030204" pitchFamily="18" charset="0"/>
                        </a:rPr>
                        <m:t>+</m:t>
                      </m:r>
                      <m:r>
                        <a:rPr lang="en-US" sz="2000" i="1">
                          <a:latin typeface="Cambria Math" panose="02040503050406030204" pitchFamily="18" charset="0"/>
                        </a:rPr>
                        <m:t>𝑏</m:t>
                      </m:r>
                    </m:oMath>
                  </m:oMathPara>
                </a14:m>
                <a:endParaRPr kumimoji="0" lang="es-ES_tradnl" sz="2000" b="0" i="0" u="none" strike="noStrike" cap="none" spc="-26" normalizeH="0" baseline="0" dirty="0">
                  <a:ln>
                    <a:noFill/>
                  </a:ln>
                  <a:solidFill>
                    <a:srgbClr val="000000"/>
                  </a:solidFill>
                  <a:effectLst/>
                  <a:uFillTx/>
                  <a:sym typeface="Graphik Compact Regular"/>
                </a:endParaRPr>
              </a:p>
            </p:txBody>
          </p:sp>
        </mc:Choice>
        <mc:Fallback>
          <p:sp>
            <p:nvSpPr>
              <p:cNvPr id="10" name="TextBox 9">
                <a:extLst>
                  <a:ext uri="{FF2B5EF4-FFF2-40B4-BE49-F238E27FC236}">
                    <a16:creationId xmlns:a16="http://schemas.microsoft.com/office/drawing/2014/main" id="{7AB2FFFB-5B82-EB1B-0D1D-534B775C918D}"/>
                  </a:ext>
                </a:extLst>
              </p:cNvPr>
              <p:cNvSpPr txBox="1">
                <a:spLocks noRot="1" noChangeAspect="1" noMove="1" noResize="1" noEditPoints="1" noAdjustHandles="1" noChangeArrowheads="1" noChangeShapeType="1" noTextEdit="1"/>
              </p:cNvSpPr>
              <p:nvPr/>
            </p:nvSpPr>
            <p:spPr>
              <a:xfrm>
                <a:off x="6686957" y="4533132"/>
                <a:ext cx="5090472" cy="410369"/>
              </a:xfrm>
              <a:prstGeom prst="rect">
                <a:avLst/>
              </a:prstGeom>
              <a:blipFill>
                <a:blip r:embed="rId6"/>
                <a:stretch>
                  <a:fillRect/>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586892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11" name="n31.png" descr="n31.png">
            <a:extLst>
              <a:ext uri="{FF2B5EF4-FFF2-40B4-BE49-F238E27FC236}">
                <a16:creationId xmlns:a16="http://schemas.microsoft.com/office/drawing/2014/main" id="{93EE373A-7E3F-30F4-90EE-446703A327E2}"/>
              </a:ext>
            </a:extLst>
          </p:cNvPr>
          <p:cNvPicPr>
            <a:picLocks noChangeAspect="1"/>
          </p:cNvPicPr>
          <p:nvPr/>
        </p:nvPicPr>
        <p:blipFill>
          <a:blip r:embed="rId3"/>
          <a:stretch>
            <a:fillRect/>
          </a:stretch>
        </p:blipFill>
        <p:spPr>
          <a:xfrm>
            <a:off x="973160" y="2612621"/>
            <a:ext cx="10245680" cy="2897545"/>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31</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D8291465-A3C1-C9F7-8DB3-FD7031BAD980}"/>
              </a:ext>
            </a:extLst>
          </p:cNvPr>
          <p:cNvSpPr txBox="1"/>
          <p:nvPr/>
        </p:nvSpPr>
        <p:spPr>
          <a:xfrm>
            <a:off x="715383" y="1606992"/>
            <a:ext cx="5762027" cy="707886"/>
          </a:xfrm>
          <a:prstGeom prst="rect">
            <a:avLst/>
          </a:prstGeom>
          <a:noFill/>
        </p:spPr>
        <p:txBody>
          <a:bodyPr wrap="none" rtlCol="0">
            <a:spAutoFit/>
          </a:bodyPr>
          <a:lstStyle/>
          <a:p>
            <a:r>
              <a:rPr lang="es-ES_tradnl" sz="2000" dirty="0"/>
              <a:t>Con esto en mente, armemos el modelo de neurona</a:t>
            </a:r>
          </a:p>
          <a:p>
            <a:endParaRPr lang="es-ES_tradnl" sz="2000"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A1A01C7-15C7-57A1-2479-947EC6F82F46}"/>
                  </a:ext>
                </a:extLst>
              </p:cNvPr>
              <p:cNvSpPr txBox="1"/>
              <p:nvPr/>
            </p:nvSpPr>
            <p:spPr>
              <a:xfrm>
                <a:off x="8225890" y="2384063"/>
                <a:ext cx="4302012" cy="7948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4</m:t>
                              </m:r>
                            </m:sup>
                            <m:e>
                              <m:sSub>
                                <m:sSubPr>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e>
                      </m:d>
                    </m:oMath>
                  </m:oMathPara>
                </a14:m>
                <a:endParaRPr kumimoji="0" lang="es-ES_tradnl" sz="2000" b="0" i="0" u="none" strike="noStrike" cap="none" spc="-26" normalizeH="0" baseline="0" dirty="0">
                  <a:ln>
                    <a:noFill/>
                  </a:ln>
                  <a:solidFill>
                    <a:srgbClr val="000000"/>
                  </a:solidFill>
                  <a:effectLst/>
                  <a:uFillTx/>
                  <a:sym typeface="Graphik Compact Regular"/>
                </a:endParaRPr>
              </a:p>
            </p:txBody>
          </p:sp>
        </mc:Choice>
        <mc:Fallback>
          <p:sp>
            <p:nvSpPr>
              <p:cNvPr id="7" name="TextBox 6">
                <a:extLst>
                  <a:ext uri="{FF2B5EF4-FFF2-40B4-BE49-F238E27FC236}">
                    <a16:creationId xmlns:a16="http://schemas.microsoft.com/office/drawing/2014/main" id="{1A1A01C7-15C7-57A1-2479-947EC6F82F46}"/>
                  </a:ext>
                </a:extLst>
              </p:cNvPr>
              <p:cNvSpPr txBox="1">
                <a:spLocks noRot="1" noChangeAspect="1" noMove="1" noResize="1" noEditPoints="1" noAdjustHandles="1" noChangeArrowheads="1" noChangeShapeType="1" noTextEdit="1"/>
              </p:cNvSpPr>
              <p:nvPr/>
            </p:nvSpPr>
            <p:spPr>
              <a:xfrm>
                <a:off x="8225890" y="2384063"/>
                <a:ext cx="4302012" cy="794833"/>
              </a:xfrm>
              <a:prstGeom prst="rect">
                <a:avLst/>
              </a:prstGeom>
              <a:blipFill>
                <a:blip r:embed="rId4"/>
                <a:stretch>
                  <a:fillRect t="-131250" b="-187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062BF16-9220-B6EF-01D1-E9E6939A301A}"/>
                  </a:ext>
                </a:extLst>
              </p:cNvPr>
              <p:cNvSpPr txBox="1"/>
              <p:nvPr/>
            </p:nvSpPr>
            <p:spPr>
              <a:xfrm>
                <a:off x="7196123" y="4968010"/>
                <a:ext cx="4302012" cy="9678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b="0" i="1" smtClean="0">
                              <a:latin typeface="Cambria Math" panose="02040503050406030204" pitchFamily="18" charset="0"/>
                            </a:rPr>
                            <m:t>4</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𝑖</m:t>
                              </m:r>
                            </m:sub>
                          </m:sSub>
                        </m:e>
                      </m:nary>
                    </m:oMath>
                  </m:oMathPara>
                </a14:m>
                <a:endParaRPr kumimoji="0" lang="es-ES_tradnl" sz="2000" b="0" i="0" u="none" strike="noStrike" cap="none" spc="-26" normalizeH="0" baseline="0" dirty="0">
                  <a:ln>
                    <a:noFill/>
                  </a:ln>
                  <a:solidFill>
                    <a:srgbClr val="000000"/>
                  </a:solidFill>
                  <a:effectLst/>
                  <a:uFillTx/>
                  <a:sym typeface="Graphik Compact Regular"/>
                </a:endParaRPr>
              </a:p>
            </p:txBody>
          </p:sp>
        </mc:Choice>
        <mc:Fallback>
          <p:sp>
            <p:nvSpPr>
              <p:cNvPr id="9" name="TextBox 8">
                <a:extLst>
                  <a:ext uri="{FF2B5EF4-FFF2-40B4-BE49-F238E27FC236}">
                    <a16:creationId xmlns:a16="http://schemas.microsoft.com/office/drawing/2014/main" id="{A062BF16-9220-B6EF-01D1-E9E6939A301A}"/>
                  </a:ext>
                </a:extLst>
              </p:cNvPr>
              <p:cNvSpPr txBox="1">
                <a:spLocks noRot="1" noChangeAspect="1" noMove="1" noResize="1" noEditPoints="1" noAdjustHandles="1" noChangeArrowheads="1" noChangeShapeType="1" noTextEdit="1"/>
              </p:cNvSpPr>
              <p:nvPr/>
            </p:nvSpPr>
            <p:spPr>
              <a:xfrm>
                <a:off x="7196123" y="4968010"/>
                <a:ext cx="4302012" cy="967894"/>
              </a:xfrm>
              <a:prstGeom prst="rect">
                <a:avLst/>
              </a:prstGeom>
              <a:blipFill>
                <a:blip r:embed="rId5"/>
                <a:stretch>
                  <a:fillRect t="-96104" b="-15064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AB2FFFB-5B82-EB1B-0D1D-534B775C918D}"/>
                  </a:ext>
                </a:extLst>
              </p:cNvPr>
              <p:cNvSpPr txBox="1"/>
              <p:nvPr/>
            </p:nvSpPr>
            <p:spPr>
              <a:xfrm>
                <a:off x="7564035" y="4443362"/>
                <a:ext cx="509047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3</m:t>
                          </m:r>
                        </m:sub>
                      </m:sSub>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𝑏</m:t>
                      </m:r>
                    </m:oMath>
                  </m:oMathPara>
                </a14:m>
                <a:endParaRPr kumimoji="0" lang="es-ES_tradnl" sz="2000" b="0" i="0" u="none" strike="noStrike" cap="none" spc="-26" normalizeH="0" baseline="0" dirty="0">
                  <a:ln>
                    <a:noFill/>
                  </a:ln>
                  <a:solidFill>
                    <a:srgbClr val="000000"/>
                  </a:solidFill>
                  <a:effectLst/>
                  <a:uFillTx/>
                  <a:sym typeface="Graphik Compact Regular"/>
                </a:endParaRPr>
              </a:p>
            </p:txBody>
          </p:sp>
        </mc:Choice>
        <mc:Fallback>
          <p:sp>
            <p:nvSpPr>
              <p:cNvPr id="10" name="TextBox 9">
                <a:extLst>
                  <a:ext uri="{FF2B5EF4-FFF2-40B4-BE49-F238E27FC236}">
                    <a16:creationId xmlns:a16="http://schemas.microsoft.com/office/drawing/2014/main" id="{7AB2FFFB-5B82-EB1B-0D1D-534B775C918D}"/>
                  </a:ext>
                </a:extLst>
              </p:cNvPr>
              <p:cNvSpPr txBox="1">
                <a:spLocks noRot="1" noChangeAspect="1" noMove="1" noResize="1" noEditPoints="1" noAdjustHandles="1" noChangeArrowheads="1" noChangeShapeType="1" noTextEdit="1"/>
              </p:cNvSpPr>
              <p:nvPr/>
            </p:nvSpPr>
            <p:spPr>
              <a:xfrm>
                <a:off x="7564035" y="4443362"/>
                <a:ext cx="5090472" cy="410369"/>
              </a:xfrm>
              <a:prstGeom prst="rect">
                <a:avLst/>
              </a:prstGeom>
              <a:blipFill>
                <a:blip r:embed="rId6"/>
                <a:stretch>
                  <a:fillRect/>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293941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32</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sz="2400" dirty="0"/>
              <a:t>Si tenemos una observación de </a:t>
            </a:r>
            <a:r>
              <a:rPr lang="es-ES" sz="2400" b="1" dirty="0">
                <a:solidFill>
                  <a:schemeClr val="accent2"/>
                </a:solidFill>
              </a:rPr>
              <a:t>n</a:t>
            </a:r>
            <a:r>
              <a:rPr lang="es-ES" sz="2400" dirty="0"/>
              <a:t> atributos, la neurona tendrá </a:t>
            </a:r>
            <a:r>
              <a:rPr lang="es-ES" sz="2400" b="1" dirty="0">
                <a:solidFill>
                  <a:schemeClr val="accent2"/>
                </a:solidFill>
              </a:rPr>
              <a:t>n</a:t>
            </a:r>
            <a:r>
              <a:rPr lang="es-ES" sz="2400" dirty="0"/>
              <a:t> entradas con </a:t>
            </a:r>
            <a:r>
              <a:rPr lang="es-ES" sz="2400" b="1" dirty="0">
                <a:solidFill>
                  <a:schemeClr val="accent3"/>
                </a:solidFill>
              </a:rPr>
              <a:t>n+1</a:t>
            </a:r>
            <a:r>
              <a:rPr lang="es-ES" sz="2400" dirty="0"/>
              <a:t> pesos sinápticos. </a:t>
            </a:r>
          </a:p>
          <a:p>
            <a:pPr marL="0" indent="0">
              <a:buNone/>
            </a:pPr>
            <a:r>
              <a:rPr lang="es-ES" sz="2400" dirty="0"/>
              <a:t>Por lo que la parte lineal es:</a:t>
            </a:r>
          </a:p>
          <a:p>
            <a:pPr marL="0" indent="0">
              <a:buNone/>
            </a:pPr>
            <a:endParaRPr lang="es-ES" sz="2400" dirty="0"/>
          </a:p>
          <a:p>
            <a:pPr marL="0" indent="0">
              <a:buNone/>
            </a:pPr>
            <a:br>
              <a:rPr lang="es-ES" sz="2400" dirty="0"/>
            </a:br>
            <a:endParaRPr lang="es-ES" sz="2400" dirty="0"/>
          </a:p>
          <a:p>
            <a:pPr marL="0" indent="0">
              <a:buNone/>
            </a:pPr>
            <a:br>
              <a:rPr lang="es-ES" sz="2400" dirty="0"/>
            </a:br>
            <a:r>
              <a:rPr lang="es-ES" sz="2400" dirty="0"/>
              <a:t>Donde </a:t>
            </a:r>
            <a:r>
              <a:rPr lang="es-ES" sz="2400" dirty="0" err="1"/>
              <a:t>w</a:t>
            </a:r>
            <a:r>
              <a:rPr lang="es-ES" sz="2400" baseline="-25000" dirty="0" err="1"/>
              <a:t>i</a:t>
            </a:r>
            <a:r>
              <a:rPr lang="es-ES" sz="2400" dirty="0"/>
              <a:t>, b son los pesos sinápticos, que representan si la conexión es excitatoria (</a:t>
            </a:r>
            <a:r>
              <a:rPr lang="es-ES" sz="2400" dirty="0" err="1"/>
              <a:t>w</a:t>
            </a:r>
            <a:r>
              <a:rPr lang="es-ES" sz="2400" baseline="-25000" dirty="0" err="1"/>
              <a:t>i</a:t>
            </a:r>
            <a:r>
              <a:rPr lang="es-ES" sz="2400" dirty="0"/>
              <a:t> &gt; 0) o inhibitoria (</a:t>
            </a:r>
            <a:r>
              <a:rPr lang="es-ES" sz="2400" dirty="0" err="1"/>
              <a:t>w</a:t>
            </a:r>
            <a:r>
              <a:rPr lang="es-ES" sz="2400" baseline="-25000" dirty="0" err="1"/>
              <a:t>i</a:t>
            </a:r>
            <a:r>
              <a:rPr lang="es-ES" sz="2400" dirty="0"/>
              <a:t> &lt; 0), o que no haya conexión sináptica (</a:t>
            </a:r>
            <a:r>
              <a:rPr lang="es-ES" sz="2400" dirty="0" err="1"/>
              <a:t>w</a:t>
            </a:r>
            <a:r>
              <a:rPr lang="es-ES" sz="2400" baseline="-25000" dirty="0" err="1"/>
              <a:t>i</a:t>
            </a:r>
            <a:r>
              <a:rPr lang="es-ES" sz="2400" dirty="0"/>
              <a:t> = 0)</a:t>
            </a:r>
          </a:p>
          <a:p>
            <a:pPr marL="0" indent="0">
              <a:buNone/>
            </a:pPr>
            <a:endParaRPr lang="es-ES" sz="2400" dirty="0"/>
          </a:p>
          <a:p>
            <a:pPr marL="0" indent="0">
              <a:buNone/>
            </a:pPr>
            <a:endParaRPr lang="es-ES" sz="2400" dirty="0"/>
          </a:p>
        </p:txBody>
      </p:sp>
      <p:pic>
        <p:nvPicPr>
          <p:cNvPr id="5" name="path2344.png" descr="path2344.png">
            <a:extLst>
              <a:ext uri="{FF2B5EF4-FFF2-40B4-BE49-F238E27FC236}">
                <a16:creationId xmlns:a16="http://schemas.microsoft.com/office/drawing/2014/main" id="{AA902E63-A947-44A8-2D08-D2356F2EBA1F}"/>
              </a:ext>
            </a:extLst>
          </p:cNvPr>
          <p:cNvPicPr>
            <a:picLocks noChangeAspect="1"/>
          </p:cNvPicPr>
          <p:nvPr/>
        </p:nvPicPr>
        <p:blipFill>
          <a:blip r:embed="rId3"/>
          <a:stretch>
            <a:fillRect/>
          </a:stretch>
        </p:blipFill>
        <p:spPr>
          <a:xfrm>
            <a:off x="6542999" y="2715209"/>
            <a:ext cx="4376013" cy="1759596"/>
          </a:xfrm>
          <a:prstGeom prst="rect">
            <a:avLst/>
          </a:prstGeom>
          <a:ln w="12700">
            <a:miter lim="400000"/>
          </a:ln>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01BB0EF-2E4E-8240-4F24-9BD034EBF843}"/>
                  </a:ext>
                </a:extLst>
              </p:cNvPr>
              <p:cNvSpPr txBox="1"/>
              <p:nvPr/>
            </p:nvSpPr>
            <p:spPr>
              <a:xfrm>
                <a:off x="1272988" y="3179558"/>
                <a:ext cx="4302012" cy="11108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nary>
                      <m:r>
                        <a:rPr lang="en-US" sz="2400" i="1">
                          <a:latin typeface="Cambria Math" panose="02040503050406030204" pitchFamily="18" charset="0"/>
                        </a:rPr>
                        <m:t>+</m:t>
                      </m:r>
                      <m:r>
                        <a:rPr lang="en-US" sz="2400" i="1">
                          <a:latin typeface="Cambria Math" panose="02040503050406030204" pitchFamily="18" charset="0"/>
                        </a:rPr>
                        <m:t>𝑏</m:t>
                      </m:r>
                    </m:oMath>
                  </m:oMathPara>
                </a14:m>
                <a:endParaRPr kumimoji="0" lang="es-ES_tradnl" sz="2400" b="0" i="0" u="none" strike="noStrike" cap="none" spc="-26" normalizeH="0" baseline="0" dirty="0">
                  <a:ln>
                    <a:noFill/>
                  </a:ln>
                  <a:solidFill>
                    <a:srgbClr val="000000"/>
                  </a:solidFill>
                  <a:effectLst/>
                  <a:uFillTx/>
                  <a:sym typeface="Graphik Compact Regular"/>
                </a:endParaRPr>
              </a:p>
            </p:txBody>
          </p:sp>
        </mc:Choice>
        <mc:Fallback>
          <p:sp>
            <p:nvSpPr>
              <p:cNvPr id="12" name="TextBox 11">
                <a:extLst>
                  <a:ext uri="{FF2B5EF4-FFF2-40B4-BE49-F238E27FC236}">
                    <a16:creationId xmlns:a16="http://schemas.microsoft.com/office/drawing/2014/main" id="{701BB0EF-2E4E-8240-4F24-9BD034EBF843}"/>
                  </a:ext>
                </a:extLst>
              </p:cNvPr>
              <p:cNvSpPr txBox="1">
                <a:spLocks noRot="1" noChangeAspect="1" noMove="1" noResize="1" noEditPoints="1" noAdjustHandles="1" noChangeArrowheads="1" noChangeShapeType="1" noTextEdit="1"/>
              </p:cNvSpPr>
              <p:nvPr/>
            </p:nvSpPr>
            <p:spPr>
              <a:xfrm>
                <a:off x="1272988" y="3179558"/>
                <a:ext cx="4302012" cy="1110817"/>
              </a:xfrm>
              <a:prstGeom prst="rect">
                <a:avLst/>
              </a:prstGeom>
              <a:blipFill>
                <a:blip r:embed="rId4"/>
                <a:stretch>
                  <a:fillRect t="-105682" b="-162500"/>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888002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33</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sz="1600" dirty="0"/>
              <a:t>Veamos la función de activación. ¿Qué estamos modelando con ella?</a:t>
            </a:r>
          </a:p>
          <a:p>
            <a:pPr marL="0" indent="0">
              <a:buNone/>
            </a:pPr>
            <a:r>
              <a:rPr lang="es-ES" sz="1600" dirty="0"/>
              <a:t>En nuestro modelo, no nos interesa modelar el impulso nervioso, ni siquiera cuando ocurre, sino modelar la tasa de impulsos.</a:t>
            </a:r>
          </a:p>
          <a:p>
            <a:pPr marL="0" indent="0">
              <a:buNone/>
            </a:pPr>
            <a:r>
              <a:rPr lang="es-ES" sz="1600" dirty="0"/>
              <a:t>Hagamos un experimento: Pinchemos una neurona e inyectemos voltaje, y midamos la tasa de impulsos nervioso versus el voltaje. Al principio, antes que llegue al valor umbral de disparo, la neurona no dispara y por lo tanto la tasa es 0 Hz.</a:t>
            </a:r>
          </a:p>
          <a:p>
            <a:pPr marL="0" indent="0">
              <a:buNone/>
            </a:pPr>
            <a:endParaRPr lang="es-ES" sz="2400" dirty="0"/>
          </a:p>
          <a:p>
            <a:pPr marL="0" indent="0">
              <a:buNone/>
            </a:pPr>
            <a:endParaRPr lang="es-ES" sz="2400" dirty="0"/>
          </a:p>
          <a:p>
            <a:pPr marL="0" indent="0">
              <a:buNone/>
            </a:pPr>
            <a:endParaRPr lang="es-ES" sz="2400" dirty="0"/>
          </a:p>
        </p:txBody>
      </p:sp>
      <p:pic>
        <p:nvPicPr>
          <p:cNvPr id="3" name="n40.png" descr="n40.png">
            <a:extLst>
              <a:ext uri="{FF2B5EF4-FFF2-40B4-BE49-F238E27FC236}">
                <a16:creationId xmlns:a16="http://schemas.microsoft.com/office/drawing/2014/main" id="{D04B6B4C-73D2-AD96-C1A3-ECCED561901E}"/>
              </a:ext>
            </a:extLst>
          </p:cNvPr>
          <p:cNvPicPr>
            <a:picLocks noChangeAspect="1"/>
          </p:cNvPicPr>
          <p:nvPr/>
        </p:nvPicPr>
        <p:blipFill>
          <a:blip r:embed="rId3"/>
          <a:stretch>
            <a:fillRect/>
          </a:stretch>
        </p:blipFill>
        <p:spPr>
          <a:xfrm>
            <a:off x="1694319" y="3429000"/>
            <a:ext cx="9560870" cy="2506904"/>
          </a:xfrm>
          <a:prstGeom prst="rect">
            <a:avLst/>
          </a:prstGeom>
          <a:ln w="12700">
            <a:miter lim="400000"/>
          </a:ln>
        </p:spPr>
      </p:pic>
    </p:spTree>
    <p:extLst>
      <p:ext uri="{BB962C8B-B14F-4D97-AF65-F5344CB8AC3E}">
        <p14:creationId xmlns:p14="http://schemas.microsoft.com/office/powerpoint/2010/main" val="3139601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5" name="n42.png" descr="n42.png">
            <a:extLst>
              <a:ext uri="{FF2B5EF4-FFF2-40B4-BE49-F238E27FC236}">
                <a16:creationId xmlns:a16="http://schemas.microsoft.com/office/drawing/2014/main" id="{96AA9EC9-D2CD-6959-FEE6-6A3854DED342}"/>
              </a:ext>
            </a:extLst>
          </p:cNvPr>
          <p:cNvPicPr>
            <a:picLocks noChangeAspect="1"/>
          </p:cNvPicPr>
          <p:nvPr/>
        </p:nvPicPr>
        <p:blipFill>
          <a:blip r:embed="rId3"/>
          <a:stretch>
            <a:fillRect/>
          </a:stretch>
        </p:blipFill>
        <p:spPr>
          <a:xfrm>
            <a:off x="1694318" y="3429000"/>
            <a:ext cx="9560871" cy="250690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34</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sz="1600" dirty="0"/>
              <a:t>Veamos la función de activación. ¿Qué estamos modelando con ella?</a:t>
            </a:r>
          </a:p>
          <a:p>
            <a:pPr marL="0" indent="0">
              <a:buNone/>
            </a:pPr>
            <a:r>
              <a:rPr lang="es-ES" sz="1600" dirty="0"/>
              <a:t>En nuestro modelo, no nos interesa modela el impulso nervioso, ni siquiera cuando ocurre, sino modelar la tasa de impulsos.</a:t>
            </a:r>
          </a:p>
          <a:p>
            <a:pPr marL="0" indent="0">
              <a:buNone/>
            </a:pPr>
            <a:r>
              <a:rPr lang="es-ES" sz="1600" dirty="0"/>
              <a:t>Hagamos un experimento: Pinchemos una neurona e inyectemos voltaje, y midamos la tasa de impulsos nervioso versus el voltaje. Cuando aumentamos y pasamos el umbral, la neurona empieza a disparar.</a:t>
            </a:r>
          </a:p>
          <a:p>
            <a:pPr marL="0" indent="0">
              <a:buNone/>
            </a:pPr>
            <a:endParaRPr lang="es-ES" sz="2400" dirty="0"/>
          </a:p>
          <a:p>
            <a:pPr marL="0" indent="0">
              <a:buNone/>
            </a:pPr>
            <a:endParaRPr lang="es-ES" sz="2400" dirty="0"/>
          </a:p>
          <a:p>
            <a:pPr marL="0" indent="0">
              <a:buNone/>
            </a:pPr>
            <a:endParaRPr lang="es-ES" sz="2400" dirty="0"/>
          </a:p>
        </p:txBody>
      </p:sp>
    </p:spTree>
    <p:extLst>
      <p:ext uri="{BB962C8B-B14F-4D97-AF65-F5344CB8AC3E}">
        <p14:creationId xmlns:p14="http://schemas.microsoft.com/office/powerpoint/2010/main" val="1578115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3" name="n43.png" descr="n43.png">
            <a:extLst>
              <a:ext uri="{FF2B5EF4-FFF2-40B4-BE49-F238E27FC236}">
                <a16:creationId xmlns:a16="http://schemas.microsoft.com/office/drawing/2014/main" id="{AEBD9D50-5898-B3EA-95C8-1FEFDDCA3520}"/>
              </a:ext>
            </a:extLst>
          </p:cNvPr>
          <p:cNvPicPr>
            <a:picLocks noChangeAspect="1"/>
          </p:cNvPicPr>
          <p:nvPr/>
        </p:nvPicPr>
        <p:blipFill>
          <a:blip r:embed="rId3"/>
          <a:stretch>
            <a:fillRect/>
          </a:stretch>
        </p:blipFill>
        <p:spPr>
          <a:xfrm>
            <a:off x="1694317" y="3429000"/>
            <a:ext cx="9560872" cy="2506904"/>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35</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sz="1600" dirty="0"/>
              <a:t>Veamos la función de activación. ¿Qué estamos modelando con ella?</a:t>
            </a:r>
          </a:p>
          <a:p>
            <a:pPr marL="0" indent="0">
              <a:buNone/>
            </a:pPr>
            <a:r>
              <a:rPr lang="es-ES" sz="1600" dirty="0"/>
              <a:t>En nuestro modelo, no nos interesa modela el impulso nervioso, ni siquiera cuando ocurre, sino modelar la tasa de impulsos.</a:t>
            </a:r>
          </a:p>
          <a:p>
            <a:pPr marL="0" indent="0">
              <a:buNone/>
            </a:pPr>
            <a:r>
              <a:rPr lang="es-ES" sz="1600" dirty="0"/>
              <a:t>Hagamos un experimento: Pinchemos una neurona e inyectemos voltaje, y midamos la tasa de impulsos nervioso versus el voltaje. Durante la etapa lineal, si duplicamos el voltaje, la neurona dispara al doble de la frecuencia.</a:t>
            </a:r>
            <a:endParaRPr lang="es-ES" sz="2400" dirty="0"/>
          </a:p>
          <a:p>
            <a:pPr marL="0" indent="0">
              <a:buNone/>
            </a:pPr>
            <a:endParaRPr lang="es-ES" sz="2400" dirty="0"/>
          </a:p>
          <a:p>
            <a:pPr marL="0" indent="0">
              <a:buNone/>
            </a:pPr>
            <a:endParaRPr lang="es-ES" sz="2400" dirty="0"/>
          </a:p>
        </p:txBody>
      </p:sp>
    </p:spTree>
    <p:extLst>
      <p:ext uri="{BB962C8B-B14F-4D97-AF65-F5344CB8AC3E}">
        <p14:creationId xmlns:p14="http://schemas.microsoft.com/office/powerpoint/2010/main" val="2146782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5" name="n44.png" descr="n44.png">
            <a:extLst>
              <a:ext uri="{FF2B5EF4-FFF2-40B4-BE49-F238E27FC236}">
                <a16:creationId xmlns:a16="http://schemas.microsoft.com/office/drawing/2014/main" id="{A824A28E-0179-C487-040C-009D6D7A3C65}"/>
              </a:ext>
            </a:extLst>
          </p:cNvPr>
          <p:cNvPicPr>
            <a:picLocks noChangeAspect="1"/>
          </p:cNvPicPr>
          <p:nvPr/>
        </p:nvPicPr>
        <p:blipFill>
          <a:blip r:embed="rId3"/>
          <a:stretch>
            <a:fillRect/>
          </a:stretch>
        </p:blipFill>
        <p:spPr>
          <a:xfrm>
            <a:off x="1694316" y="3428999"/>
            <a:ext cx="9560873" cy="2506905"/>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36</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sz="1600" dirty="0"/>
              <a:t>Veamos la función de activación. ¿Qué estamos modelando con ella?</a:t>
            </a:r>
          </a:p>
          <a:p>
            <a:pPr marL="0" indent="0">
              <a:buNone/>
            </a:pPr>
            <a:r>
              <a:rPr lang="es-ES" sz="1600" dirty="0"/>
              <a:t>En nuestro modelo, no nos interesa modela el impulso nervioso, ni siquiera cuando ocurre, sino modelar la tasa de impulsos.</a:t>
            </a:r>
          </a:p>
          <a:p>
            <a:pPr marL="0" indent="0">
              <a:buNone/>
            </a:pPr>
            <a:r>
              <a:rPr lang="es-ES" sz="1600" dirty="0"/>
              <a:t>Hagamos un experimento: Pinchemos una neurona e inyectemos voltaje, y midamos la tasa de impulsos nervioso versus el voltaje. Pero llega una etapa que el periodo refractario deja que aumente la tasa de disparo y se empiece a saturar.</a:t>
            </a:r>
            <a:endParaRPr lang="es-ES" sz="2400" dirty="0"/>
          </a:p>
          <a:p>
            <a:pPr marL="0" indent="0">
              <a:buNone/>
            </a:pPr>
            <a:endParaRPr lang="es-ES" sz="2400" dirty="0"/>
          </a:p>
        </p:txBody>
      </p:sp>
    </p:spTree>
    <p:extLst>
      <p:ext uri="{BB962C8B-B14F-4D97-AF65-F5344CB8AC3E}">
        <p14:creationId xmlns:p14="http://schemas.microsoft.com/office/powerpoint/2010/main" val="94880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3" name="n45.png" descr="n45.png">
            <a:extLst>
              <a:ext uri="{FF2B5EF4-FFF2-40B4-BE49-F238E27FC236}">
                <a16:creationId xmlns:a16="http://schemas.microsoft.com/office/drawing/2014/main" id="{D29E848D-8001-73A0-63EE-185240F0C571}"/>
              </a:ext>
            </a:extLst>
          </p:cNvPr>
          <p:cNvPicPr>
            <a:picLocks noChangeAspect="1"/>
          </p:cNvPicPr>
          <p:nvPr/>
        </p:nvPicPr>
        <p:blipFill>
          <a:blip r:embed="rId3"/>
          <a:stretch>
            <a:fillRect/>
          </a:stretch>
        </p:blipFill>
        <p:spPr>
          <a:xfrm>
            <a:off x="1697612" y="3428998"/>
            <a:ext cx="9560873" cy="2506905"/>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37</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sz="1600" dirty="0"/>
              <a:t>Veamos la función de activación. ¿Qué estamos modelando con ella?</a:t>
            </a:r>
          </a:p>
          <a:p>
            <a:pPr marL="0" indent="0">
              <a:buNone/>
            </a:pPr>
            <a:r>
              <a:rPr lang="es-ES" sz="1600" dirty="0"/>
              <a:t>En nuestro modelo, no nos interesa modela el impulso nervioso, ni siquiera cuando ocurre, sino modelar la tasa de impulsos.</a:t>
            </a:r>
          </a:p>
          <a:p>
            <a:pPr marL="0" indent="0">
              <a:buNone/>
            </a:pPr>
            <a:r>
              <a:rPr lang="es-ES" sz="1600" dirty="0"/>
              <a:t>Hagamos un experimento: Pinchemos una neurona e inyectemos voltaje, y midamos la tasa de impulsos nervioso versus el voltaje. Cuando llegamos a un punto, no importa cuánto voltaje introduzcamos, a la neurona dispara a la máxima frecuencia. </a:t>
            </a:r>
          </a:p>
          <a:p>
            <a:pPr marL="0" indent="0">
              <a:buNone/>
            </a:pPr>
            <a:endParaRPr lang="es-ES" sz="1600" dirty="0"/>
          </a:p>
          <a:p>
            <a:pPr marL="0" indent="0">
              <a:buNone/>
            </a:pPr>
            <a:endParaRPr lang="es-ES" sz="2400" dirty="0"/>
          </a:p>
        </p:txBody>
      </p:sp>
    </p:spTree>
    <p:extLst>
      <p:ext uri="{BB962C8B-B14F-4D97-AF65-F5344CB8AC3E}">
        <p14:creationId xmlns:p14="http://schemas.microsoft.com/office/powerpoint/2010/main" val="131721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38</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dirty="0"/>
              <a:t>Por lo que la función de activación es una función no lineal que modela la variación de la tasa de disparo de la neurona. </a:t>
            </a:r>
          </a:p>
          <a:p>
            <a:pPr marL="0" indent="0">
              <a:buNone/>
            </a:pPr>
            <a:r>
              <a:rPr lang="es-ES" dirty="0"/>
              <a:t>Y con esto último, tenemos la expresión mínima de una neurona, el cual es una </a:t>
            </a:r>
            <a:r>
              <a:rPr lang="es-ES" b="1" dirty="0">
                <a:solidFill>
                  <a:schemeClr val="accent6">
                    <a:lumMod val="60000"/>
                    <a:lumOff val="40000"/>
                  </a:schemeClr>
                </a:solidFill>
              </a:rPr>
              <a:t>unidad de cálculo no lineal</a:t>
            </a:r>
            <a:r>
              <a:rPr lang="es-ES" dirty="0"/>
              <a:t>.</a:t>
            </a:r>
          </a:p>
          <a:p>
            <a:pPr marL="0" indent="0">
              <a:buNone/>
            </a:pPr>
            <a:endParaRPr lang="es-ES" sz="2400" dirty="0"/>
          </a:p>
        </p:txBody>
      </p:sp>
      <p:pic>
        <p:nvPicPr>
          <p:cNvPr id="5" name="path2344.png" descr="path2344.png">
            <a:extLst>
              <a:ext uri="{FF2B5EF4-FFF2-40B4-BE49-F238E27FC236}">
                <a16:creationId xmlns:a16="http://schemas.microsoft.com/office/drawing/2014/main" id="{8C119C8A-2856-8303-8553-026926CA400A}"/>
              </a:ext>
            </a:extLst>
          </p:cNvPr>
          <p:cNvPicPr>
            <a:picLocks noChangeAspect="1"/>
          </p:cNvPicPr>
          <p:nvPr/>
        </p:nvPicPr>
        <p:blipFill>
          <a:blip r:embed="rId3"/>
          <a:stretch>
            <a:fillRect/>
          </a:stretch>
        </p:blipFill>
        <p:spPr>
          <a:xfrm>
            <a:off x="3796099" y="3194938"/>
            <a:ext cx="4293542" cy="1726434"/>
          </a:xfrm>
          <a:prstGeom prst="rect">
            <a:avLst/>
          </a:prstGeom>
          <a:ln w="12700">
            <a:miter lim="400000"/>
          </a:ln>
        </p:spPr>
      </p:pic>
      <p:pic>
        <p:nvPicPr>
          <p:cNvPr id="7" name="n45.png" descr="n45.png">
            <a:extLst>
              <a:ext uri="{FF2B5EF4-FFF2-40B4-BE49-F238E27FC236}">
                <a16:creationId xmlns:a16="http://schemas.microsoft.com/office/drawing/2014/main" id="{B0E3A04B-90DE-37EC-A519-75613984722E}"/>
              </a:ext>
            </a:extLst>
          </p:cNvPr>
          <p:cNvPicPr>
            <a:picLocks noChangeAspect="1"/>
          </p:cNvPicPr>
          <p:nvPr/>
        </p:nvPicPr>
        <p:blipFill>
          <a:blip r:embed="rId4"/>
          <a:srcRect l="69334" t="27237"/>
          <a:stretch>
            <a:fillRect/>
          </a:stretch>
        </p:blipFill>
        <p:spPr>
          <a:xfrm>
            <a:off x="7608031" y="4091838"/>
            <a:ext cx="3215006" cy="2000232"/>
          </a:xfrm>
          <a:prstGeom prst="rect">
            <a:avLst/>
          </a:prstGeom>
          <a:ln w="12700">
            <a:miter lim="400000"/>
          </a:ln>
        </p:spPr>
      </p:pic>
      <p:sp>
        <p:nvSpPr>
          <p:cNvPr id="9" name="Line">
            <a:extLst>
              <a:ext uri="{FF2B5EF4-FFF2-40B4-BE49-F238E27FC236}">
                <a16:creationId xmlns:a16="http://schemas.microsoft.com/office/drawing/2014/main" id="{A39E5BB5-BC76-83AE-F213-B6E2F2047B18}"/>
              </a:ext>
            </a:extLst>
          </p:cNvPr>
          <p:cNvSpPr/>
          <p:nvPr/>
        </p:nvSpPr>
        <p:spPr>
          <a:xfrm>
            <a:off x="7193748" y="4255033"/>
            <a:ext cx="1250456" cy="792828"/>
          </a:xfrm>
          <a:prstGeom prst="line">
            <a:avLst/>
          </a:prstGeom>
          <a:ln w="38100">
            <a:solidFill>
              <a:schemeClr val="accent1"/>
            </a:solidFill>
            <a:miter lim="400000"/>
            <a:tailEnd type="triangle"/>
          </a:ln>
        </p:spPr>
        <p:txBody>
          <a:bodyPr lIns="50800" tIns="50800" rIns="50800" bIns="50800" anchor="ctr"/>
          <a:lstStyle/>
          <a:p>
            <a:endParaRPr lang="es-ES_tradnl"/>
          </a:p>
        </p:txBody>
      </p:sp>
    </p:spTree>
    <p:extLst>
      <p:ext uri="{BB962C8B-B14F-4D97-AF65-F5344CB8AC3E}">
        <p14:creationId xmlns:p14="http://schemas.microsoft.com/office/powerpoint/2010/main" val="2813605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39</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dirty="0"/>
              <a:t>La función de activación que se usa en redes neuronales es una decisión de diseño:</a:t>
            </a:r>
          </a:p>
        </p:txBody>
      </p:sp>
      <p:pic>
        <p:nvPicPr>
          <p:cNvPr id="5" name="path2344.png" descr="path2344.png">
            <a:extLst>
              <a:ext uri="{FF2B5EF4-FFF2-40B4-BE49-F238E27FC236}">
                <a16:creationId xmlns:a16="http://schemas.microsoft.com/office/drawing/2014/main" id="{8C119C8A-2856-8303-8553-026926CA400A}"/>
              </a:ext>
            </a:extLst>
          </p:cNvPr>
          <p:cNvPicPr>
            <a:picLocks noChangeAspect="1"/>
          </p:cNvPicPr>
          <p:nvPr/>
        </p:nvPicPr>
        <p:blipFill>
          <a:blip r:embed="rId3"/>
          <a:stretch>
            <a:fillRect/>
          </a:stretch>
        </p:blipFill>
        <p:spPr>
          <a:xfrm>
            <a:off x="700635" y="2546032"/>
            <a:ext cx="2597785" cy="1044570"/>
          </a:xfrm>
          <a:prstGeom prst="rect">
            <a:avLst/>
          </a:prstGeom>
          <a:ln w="12700">
            <a:miter lim="400000"/>
          </a:ln>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DE1D560-0114-2DF2-9C10-8495F5F71F00}"/>
                  </a:ext>
                </a:extLst>
              </p:cNvPr>
              <p:cNvSpPr txBox="1"/>
              <p:nvPr/>
            </p:nvSpPr>
            <p:spPr>
              <a:xfrm>
                <a:off x="898681" y="4270969"/>
                <a:ext cx="2201692" cy="707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b="0" i="0" u="none" strike="noStrike" cap="none" spc="-26" normalizeH="0" baseline="0" dirty="0">
                  <a:ln>
                    <a:noFill/>
                  </a:ln>
                  <a:solidFill>
                    <a:srgbClr val="000000"/>
                  </a:solidFill>
                  <a:effectLst/>
                  <a:uFillTx/>
                  <a:sym typeface="Graphik Compact Regular"/>
                </a:endParaRPr>
              </a:p>
            </p:txBody>
          </p:sp>
        </mc:Choice>
        <mc:Fallback>
          <p:sp>
            <p:nvSpPr>
              <p:cNvPr id="3" name="TextBox 2">
                <a:extLst>
                  <a:ext uri="{FF2B5EF4-FFF2-40B4-BE49-F238E27FC236}">
                    <a16:creationId xmlns:a16="http://schemas.microsoft.com/office/drawing/2014/main" id="{5DE1D560-0114-2DF2-9C10-8495F5F71F00}"/>
                  </a:ext>
                </a:extLst>
              </p:cNvPr>
              <p:cNvSpPr txBox="1">
                <a:spLocks noRot="1" noChangeAspect="1" noMove="1" noResize="1" noEditPoints="1" noAdjustHandles="1" noChangeArrowheads="1" noChangeShapeType="1" noTextEdit="1"/>
              </p:cNvSpPr>
              <p:nvPr/>
            </p:nvSpPr>
            <p:spPr>
              <a:xfrm>
                <a:off x="898681" y="4270969"/>
                <a:ext cx="2201692" cy="707566"/>
              </a:xfrm>
              <a:prstGeom prst="rect">
                <a:avLst/>
              </a:prstGeom>
              <a:blipFill>
                <a:blip r:embed="rId4"/>
                <a:stretch>
                  <a:fillRect l="-3429" t="-133333" b="-185965"/>
                </a:stretch>
              </a:blipFill>
              <a:ln w="12700" cap="flat">
                <a:noFill/>
                <a:miter lim="400000"/>
              </a:ln>
              <a:effectLst/>
            </p:spPr>
            <p:txBody>
              <a:bodyPr/>
              <a:lstStyle/>
              <a:p>
                <a:r>
                  <a:rPr lang="es-ES_tradnl">
                    <a:noFill/>
                  </a:rPr>
                  <a:t> </a:t>
                </a:r>
              </a:p>
            </p:txBody>
          </p:sp>
        </mc:Fallback>
      </mc:AlternateContent>
      <p:pic>
        <p:nvPicPr>
          <p:cNvPr id="10" name="fa1.png" descr="fa1.png">
            <a:extLst>
              <a:ext uri="{FF2B5EF4-FFF2-40B4-BE49-F238E27FC236}">
                <a16:creationId xmlns:a16="http://schemas.microsoft.com/office/drawing/2014/main" id="{7A1982D1-AD1E-1595-69C0-1B50E22429EE}"/>
              </a:ext>
            </a:extLst>
          </p:cNvPr>
          <p:cNvPicPr>
            <a:picLocks noChangeAspect="1"/>
          </p:cNvPicPr>
          <p:nvPr/>
        </p:nvPicPr>
        <p:blipFill>
          <a:blip r:embed="rId5"/>
          <a:stretch>
            <a:fillRect/>
          </a:stretch>
        </p:blipFill>
        <p:spPr>
          <a:xfrm>
            <a:off x="8335870" y="2051972"/>
            <a:ext cx="1485763" cy="938000"/>
          </a:xfrm>
          <a:prstGeom prst="rect">
            <a:avLst/>
          </a:prstGeom>
          <a:ln w="12700">
            <a:miter lim="400000"/>
          </a:ln>
        </p:spPr>
      </p:pic>
      <p:pic>
        <p:nvPicPr>
          <p:cNvPr id="11" name="fa2.png" descr="fa2.png">
            <a:extLst>
              <a:ext uri="{FF2B5EF4-FFF2-40B4-BE49-F238E27FC236}">
                <a16:creationId xmlns:a16="http://schemas.microsoft.com/office/drawing/2014/main" id="{7C0B6B74-1D9B-5FB8-1AC8-B6D674C45A87}"/>
              </a:ext>
            </a:extLst>
          </p:cNvPr>
          <p:cNvPicPr>
            <a:picLocks noChangeAspect="1"/>
          </p:cNvPicPr>
          <p:nvPr/>
        </p:nvPicPr>
        <p:blipFill>
          <a:blip r:embed="rId6"/>
          <a:stretch>
            <a:fillRect/>
          </a:stretch>
        </p:blipFill>
        <p:spPr>
          <a:xfrm>
            <a:off x="8266078" y="3161853"/>
            <a:ext cx="1625345" cy="1431478"/>
          </a:xfrm>
          <a:prstGeom prst="rect">
            <a:avLst/>
          </a:prstGeom>
          <a:ln w="12700">
            <a:miter lim="400000"/>
          </a:ln>
        </p:spPr>
      </p:pic>
      <p:pic>
        <p:nvPicPr>
          <p:cNvPr id="12" name="fa3.png" descr="fa3.png">
            <a:extLst>
              <a:ext uri="{FF2B5EF4-FFF2-40B4-BE49-F238E27FC236}">
                <a16:creationId xmlns:a16="http://schemas.microsoft.com/office/drawing/2014/main" id="{3D89E271-D3B0-36A0-89F2-993EF00FEDD5}"/>
              </a:ext>
            </a:extLst>
          </p:cNvPr>
          <p:cNvPicPr>
            <a:picLocks noChangeAspect="1"/>
          </p:cNvPicPr>
          <p:nvPr/>
        </p:nvPicPr>
        <p:blipFill>
          <a:blip r:embed="rId7"/>
          <a:stretch>
            <a:fillRect/>
          </a:stretch>
        </p:blipFill>
        <p:spPr>
          <a:xfrm>
            <a:off x="8360933" y="4765212"/>
            <a:ext cx="1435634" cy="1264396"/>
          </a:xfrm>
          <a:prstGeom prst="rect">
            <a:avLst/>
          </a:prstGeom>
          <a:ln w="12700">
            <a:miter lim="400000"/>
          </a:ln>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611C829-16F9-C79A-2604-334820D66F84}"/>
                  </a:ext>
                </a:extLst>
              </p:cNvPr>
              <p:cNvSpPr txBox="1"/>
              <p:nvPr/>
            </p:nvSpPr>
            <p:spPr>
              <a:xfrm>
                <a:off x="6295837" y="2540869"/>
                <a:ext cx="1688539" cy="494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b="0" i="0" u="none" strike="noStrike" cap="none" spc="-26" normalizeH="0" baseline="0" dirty="0">
                  <a:ln>
                    <a:noFill/>
                  </a:ln>
                  <a:solidFill>
                    <a:srgbClr val="000000"/>
                  </a:solidFill>
                  <a:effectLst/>
                  <a:uFillTx/>
                  <a:sym typeface="Graphik Compact Regular"/>
                </a:endParaRPr>
              </a:p>
            </p:txBody>
          </p:sp>
        </mc:Choice>
        <mc:Fallback>
          <p:sp>
            <p:nvSpPr>
              <p:cNvPr id="14" name="TextBox 13">
                <a:extLst>
                  <a:ext uri="{FF2B5EF4-FFF2-40B4-BE49-F238E27FC236}">
                    <a16:creationId xmlns:a16="http://schemas.microsoft.com/office/drawing/2014/main" id="{1611C829-16F9-C79A-2604-334820D66F84}"/>
                  </a:ext>
                </a:extLst>
              </p:cNvPr>
              <p:cNvSpPr txBox="1">
                <a:spLocks noRot="1" noChangeAspect="1" noMove="1" noResize="1" noEditPoints="1" noAdjustHandles="1" noChangeArrowheads="1" noChangeShapeType="1" noTextEdit="1"/>
              </p:cNvSpPr>
              <p:nvPr/>
            </p:nvSpPr>
            <p:spPr>
              <a:xfrm>
                <a:off x="6295837" y="2540869"/>
                <a:ext cx="1688539" cy="494302"/>
              </a:xfrm>
              <a:prstGeom prst="rect">
                <a:avLst/>
              </a:prstGeom>
              <a:blipFill>
                <a:blip r:embed="rId8"/>
                <a:stretch>
                  <a:fillRect l="-24627" t="-300000" r="-14179" b="-407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8444785-B2E2-25D4-5836-4DB817ED792A}"/>
                  </a:ext>
                </a:extLst>
              </p:cNvPr>
              <p:cNvSpPr txBox="1"/>
              <p:nvPr/>
            </p:nvSpPr>
            <p:spPr>
              <a:xfrm>
                <a:off x="6210943" y="3713539"/>
                <a:ext cx="1858329" cy="4943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b="0" i="0" u="none" strike="noStrike" cap="none" spc="-26" normalizeH="0" baseline="0" dirty="0">
                  <a:ln>
                    <a:noFill/>
                  </a:ln>
                  <a:solidFill>
                    <a:srgbClr val="000000"/>
                  </a:solidFill>
                  <a:effectLst/>
                  <a:uFillTx/>
                  <a:sym typeface="Graphik Compact Regular"/>
                </a:endParaRPr>
              </a:p>
            </p:txBody>
          </p:sp>
        </mc:Choice>
        <mc:Fallback>
          <p:sp>
            <p:nvSpPr>
              <p:cNvPr id="15" name="TextBox 14">
                <a:extLst>
                  <a:ext uri="{FF2B5EF4-FFF2-40B4-BE49-F238E27FC236}">
                    <a16:creationId xmlns:a16="http://schemas.microsoft.com/office/drawing/2014/main" id="{38444785-B2E2-25D4-5836-4DB817ED792A}"/>
                  </a:ext>
                </a:extLst>
              </p:cNvPr>
              <p:cNvSpPr txBox="1">
                <a:spLocks noRot="1" noChangeAspect="1" noMove="1" noResize="1" noEditPoints="1" noAdjustHandles="1" noChangeArrowheads="1" noChangeShapeType="1" noTextEdit="1"/>
              </p:cNvSpPr>
              <p:nvPr/>
            </p:nvSpPr>
            <p:spPr>
              <a:xfrm>
                <a:off x="6210943" y="3713539"/>
                <a:ext cx="1858329" cy="494302"/>
              </a:xfrm>
              <a:prstGeom prst="rect">
                <a:avLst/>
              </a:prstGeom>
              <a:blipFill>
                <a:blip r:embed="rId9"/>
                <a:stretch>
                  <a:fillRect l="-23129" t="-300000" r="-3401" b="-407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8E87C94-BAE5-966F-D9FE-C7E96140AF67}"/>
                  </a:ext>
                </a:extLst>
              </p:cNvPr>
              <p:cNvSpPr txBox="1"/>
              <p:nvPr/>
            </p:nvSpPr>
            <p:spPr>
              <a:xfrm>
                <a:off x="6810893" y="5340891"/>
                <a:ext cx="1033360"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oMath>
                  </m:oMathPara>
                </a14:m>
                <a:endParaRPr kumimoji="0" lang="es-ES_tradnl" sz="2000" b="0" i="0" u="none" strike="noStrike" cap="none" spc="-26" normalizeH="0" baseline="0" dirty="0">
                  <a:ln>
                    <a:noFill/>
                  </a:ln>
                  <a:solidFill>
                    <a:srgbClr val="000000"/>
                  </a:solidFill>
                  <a:effectLst/>
                  <a:uFillTx/>
                  <a:sym typeface="Graphik Compact Regular"/>
                </a:endParaRPr>
              </a:p>
            </p:txBody>
          </p:sp>
        </mc:Choice>
        <mc:Fallback>
          <p:sp>
            <p:nvSpPr>
              <p:cNvPr id="16" name="TextBox 15">
                <a:extLst>
                  <a:ext uri="{FF2B5EF4-FFF2-40B4-BE49-F238E27FC236}">
                    <a16:creationId xmlns:a16="http://schemas.microsoft.com/office/drawing/2014/main" id="{B8E87C94-BAE5-966F-D9FE-C7E96140AF67}"/>
                  </a:ext>
                </a:extLst>
              </p:cNvPr>
              <p:cNvSpPr txBox="1">
                <a:spLocks noRot="1" noChangeAspect="1" noMove="1" noResize="1" noEditPoints="1" noAdjustHandles="1" noChangeArrowheads="1" noChangeShapeType="1" noTextEdit="1"/>
              </p:cNvSpPr>
              <p:nvPr/>
            </p:nvSpPr>
            <p:spPr>
              <a:xfrm>
                <a:off x="6810893" y="5340891"/>
                <a:ext cx="1033360" cy="246221"/>
              </a:xfrm>
              <a:prstGeom prst="rect">
                <a:avLst/>
              </a:prstGeom>
              <a:blipFill>
                <a:blip r:embed="rId10"/>
                <a:stretch>
                  <a:fillRect l="-10976" t="-23810" b="-33333"/>
                </a:stretch>
              </a:blipFill>
              <a:ln w="12700" cap="flat">
                <a:noFill/>
                <a:miter lim="400000"/>
              </a:ln>
              <a:effectLst/>
            </p:spPr>
            <p:txBody>
              <a:bodyPr/>
              <a:lstStyle/>
              <a:p>
                <a:r>
                  <a:rPr lang="es-ES_tradnl">
                    <a:noFill/>
                  </a:rPr>
                  <a:t> </a:t>
                </a:r>
              </a:p>
            </p:txBody>
          </p:sp>
        </mc:Fallback>
      </mc:AlternateContent>
      <p:sp>
        <p:nvSpPr>
          <p:cNvPr id="17" name="TextBox 16">
            <a:extLst>
              <a:ext uri="{FF2B5EF4-FFF2-40B4-BE49-F238E27FC236}">
                <a16:creationId xmlns:a16="http://schemas.microsoft.com/office/drawing/2014/main" id="{EA74D310-55EC-0418-9BDA-152A4D78A2EB}"/>
              </a:ext>
            </a:extLst>
          </p:cNvPr>
          <p:cNvSpPr txBox="1"/>
          <p:nvPr/>
        </p:nvSpPr>
        <p:spPr>
          <a:xfrm>
            <a:off x="4108347" y="2603354"/>
            <a:ext cx="1787669" cy="369332"/>
          </a:xfrm>
          <a:prstGeom prst="rect">
            <a:avLst/>
          </a:prstGeom>
          <a:noFill/>
        </p:spPr>
        <p:txBody>
          <a:bodyPr wrap="none" rtlCol="0">
            <a:spAutoFit/>
          </a:bodyPr>
          <a:lstStyle/>
          <a:p>
            <a:r>
              <a:rPr lang="es-ES_tradnl" dirty="0"/>
              <a:t>Función escalón</a:t>
            </a:r>
          </a:p>
        </p:txBody>
      </p:sp>
      <p:sp>
        <p:nvSpPr>
          <p:cNvPr id="18" name="TextBox 17">
            <a:extLst>
              <a:ext uri="{FF2B5EF4-FFF2-40B4-BE49-F238E27FC236}">
                <a16:creationId xmlns:a16="http://schemas.microsoft.com/office/drawing/2014/main" id="{748CF983-4DA5-EF9A-83CA-4E9F05C95B84}"/>
              </a:ext>
            </a:extLst>
          </p:cNvPr>
          <p:cNvSpPr txBox="1"/>
          <p:nvPr/>
        </p:nvSpPr>
        <p:spPr>
          <a:xfrm>
            <a:off x="4311859" y="3713161"/>
            <a:ext cx="1579278" cy="369332"/>
          </a:xfrm>
          <a:prstGeom prst="rect">
            <a:avLst/>
          </a:prstGeom>
          <a:noFill/>
        </p:spPr>
        <p:txBody>
          <a:bodyPr wrap="none" rtlCol="0">
            <a:spAutoFit/>
          </a:bodyPr>
          <a:lstStyle/>
          <a:p>
            <a:r>
              <a:rPr lang="es-ES_tradnl" dirty="0"/>
              <a:t>Función signo</a:t>
            </a:r>
          </a:p>
        </p:txBody>
      </p:sp>
      <p:sp>
        <p:nvSpPr>
          <p:cNvPr id="19" name="TextBox 18">
            <a:extLst>
              <a:ext uri="{FF2B5EF4-FFF2-40B4-BE49-F238E27FC236}">
                <a16:creationId xmlns:a16="http://schemas.microsoft.com/office/drawing/2014/main" id="{1E248FAC-7415-4089-EB08-0F10D9C05B0D}"/>
              </a:ext>
            </a:extLst>
          </p:cNvPr>
          <p:cNvSpPr txBox="1"/>
          <p:nvPr/>
        </p:nvSpPr>
        <p:spPr>
          <a:xfrm>
            <a:off x="4303042" y="5212744"/>
            <a:ext cx="1596912" cy="369332"/>
          </a:xfrm>
          <a:prstGeom prst="rect">
            <a:avLst/>
          </a:prstGeom>
          <a:noFill/>
        </p:spPr>
        <p:txBody>
          <a:bodyPr wrap="none" rtlCol="0">
            <a:spAutoFit/>
          </a:bodyPr>
          <a:lstStyle/>
          <a:p>
            <a:r>
              <a:rPr lang="es-ES_tradnl" dirty="0"/>
              <a:t>Función lineal</a:t>
            </a:r>
          </a:p>
        </p:txBody>
      </p:sp>
    </p:spTree>
    <p:extLst>
      <p:ext uri="{BB962C8B-B14F-4D97-AF65-F5344CB8AC3E}">
        <p14:creationId xmlns:p14="http://schemas.microsoft.com/office/powerpoint/2010/main" val="1089564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Árboles de Regresión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5" name="Rectangle 4">
            <a:extLst>
              <a:ext uri="{FF2B5EF4-FFF2-40B4-BE49-F238E27FC236}">
                <a16:creationId xmlns:a16="http://schemas.microsoft.com/office/drawing/2014/main" id="{9B8AA513-D252-4581-D2AD-A20B06C30032}"/>
              </a:ext>
            </a:extLst>
          </p:cNvPr>
          <p:cNvSpPr/>
          <p:nvPr/>
        </p:nvSpPr>
        <p:spPr>
          <a:xfrm>
            <a:off x="4041558" y="2434618"/>
            <a:ext cx="1892175" cy="48436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err="1"/>
              <a:t>Years</a:t>
            </a:r>
            <a:r>
              <a:rPr lang="es-ES_tradnl" dirty="0"/>
              <a:t> &lt; 4.5</a:t>
            </a:r>
          </a:p>
        </p:txBody>
      </p:sp>
      <p:sp>
        <p:nvSpPr>
          <p:cNvPr id="7" name="Rectangle 6">
            <a:extLst>
              <a:ext uri="{FF2B5EF4-FFF2-40B4-BE49-F238E27FC236}">
                <a16:creationId xmlns:a16="http://schemas.microsoft.com/office/drawing/2014/main" id="{9141A990-002E-F3CC-4AD3-54AC0AE2870B}"/>
              </a:ext>
            </a:extLst>
          </p:cNvPr>
          <p:cNvSpPr/>
          <p:nvPr/>
        </p:nvSpPr>
        <p:spPr>
          <a:xfrm>
            <a:off x="6417040" y="3526585"/>
            <a:ext cx="1892175" cy="48436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s-ES_tradnl" dirty="0"/>
              <a:t>Hits &lt; 117.5</a:t>
            </a:r>
          </a:p>
        </p:txBody>
      </p:sp>
      <p:sp>
        <p:nvSpPr>
          <p:cNvPr id="9" name="Rectangle 8">
            <a:extLst>
              <a:ext uri="{FF2B5EF4-FFF2-40B4-BE49-F238E27FC236}">
                <a16:creationId xmlns:a16="http://schemas.microsoft.com/office/drawing/2014/main" id="{D76B3134-B5C8-8EAA-6944-EF9980A9C417}"/>
              </a:ext>
            </a:extLst>
          </p:cNvPr>
          <p:cNvSpPr/>
          <p:nvPr/>
        </p:nvSpPr>
        <p:spPr>
          <a:xfrm>
            <a:off x="1455681" y="3526585"/>
            <a:ext cx="1892175" cy="484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5.11 ($165.174)</a:t>
            </a:r>
          </a:p>
        </p:txBody>
      </p:sp>
      <p:sp>
        <p:nvSpPr>
          <p:cNvPr id="10" name="Rectangle 9">
            <a:extLst>
              <a:ext uri="{FF2B5EF4-FFF2-40B4-BE49-F238E27FC236}">
                <a16:creationId xmlns:a16="http://schemas.microsoft.com/office/drawing/2014/main" id="{D086034D-9EC5-7C83-B150-2468869025EF}"/>
              </a:ext>
            </a:extLst>
          </p:cNvPr>
          <p:cNvSpPr/>
          <p:nvPr/>
        </p:nvSpPr>
        <p:spPr>
          <a:xfrm>
            <a:off x="8286173" y="4610163"/>
            <a:ext cx="1892175" cy="484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6.74 ($845.560)</a:t>
            </a:r>
          </a:p>
        </p:txBody>
      </p:sp>
      <p:sp>
        <p:nvSpPr>
          <p:cNvPr id="11" name="Rectangle 10">
            <a:extLst>
              <a:ext uri="{FF2B5EF4-FFF2-40B4-BE49-F238E27FC236}">
                <a16:creationId xmlns:a16="http://schemas.microsoft.com/office/drawing/2014/main" id="{41EF7CBF-4D11-C3C8-AB53-EE982E82D03F}"/>
              </a:ext>
            </a:extLst>
          </p:cNvPr>
          <p:cNvSpPr/>
          <p:nvPr/>
        </p:nvSpPr>
        <p:spPr>
          <a:xfrm>
            <a:off x="4832715" y="4610163"/>
            <a:ext cx="1892175" cy="484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6.00 ($403.428)</a:t>
            </a:r>
          </a:p>
        </p:txBody>
      </p:sp>
      <p:cxnSp>
        <p:nvCxnSpPr>
          <p:cNvPr id="13" name="Curved Connector 12">
            <a:extLst>
              <a:ext uri="{FF2B5EF4-FFF2-40B4-BE49-F238E27FC236}">
                <a16:creationId xmlns:a16="http://schemas.microsoft.com/office/drawing/2014/main" id="{81990666-EB8C-DBF4-F639-8939F3DE706D}"/>
              </a:ext>
            </a:extLst>
          </p:cNvPr>
          <p:cNvCxnSpPr>
            <a:stCxn id="5" idx="1"/>
            <a:endCxn id="9" idx="0"/>
          </p:cNvCxnSpPr>
          <p:nvPr/>
        </p:nvCxnSpPr>
        <p:spPr>
          <a:xfrm rot="10800000" flipV="1">
            <a:off x="2401770" y="2676797"/>
            <a:ext cx="1639789" cy="849787"/>
          </a:xfrm>
          <a:prstGeom prst="curved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E2E7850F-D7F0-833C-03AA-62F0CF152E3A}"/>
              </a:ext>
            </a:extLst>
          </p:cNvPr>
          <p:cNvCxnSpPr>
            <a:stCxn id="5" idx="3"/>
            <a:endCxn id="7" idx="0"/>
          </p:cNvCxnSpPr>
          <p:nvPr/>
        </p:nvCxnSpPr>
        <p:spPr>
          <a:xfrm>
            <a:off x="5933733" y="2676798"/>
            <a:ext cx="1429395" cy="849787"/>
          </a:xfrm>
          <a:prstGeom prst="curvedConnector2">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D84472CD-00A2-CEB0-04E4-27E6100F38C2}"/>
              </a:ext>
            </a:extLst>
          </p:cNvPr>
          <p:cNvCxnSpPr>
            <a:stCxn id="7" idx="2"/>
            <a:endCxn id="11" idx="0"/>
          </p:cNvCxnSpPr>
          <p:nvPr/>
        </p:nvCxnSpPr>
        <p:spPr>
          <a:xfrm rot="5400000">
            <a:off x="6271357" y="3518392"/>
            <a:ext cx="599218" cy="1584325"/>
          </a:xfrm>
          <a:prstGeom prst="curved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FDF5D0D-B29A-A0C7-E64C-6C9914239116}"/>
              </a:ext>
            </a:extLst>
          </p:cNvPr>
          <p:cNvCxnSpPr>
            <a:stCxn id="7" idx="2"/>
            <a:endCxn id="10" idx="0"/>
          </p:cNvCxnSpPr>
          <p:nvPr/>
        </p:nvCxnSpPr>
        <p:spPr>
          <a:xfrm rot="16200000" flipH="1">
            <a:off x="7998085" y="3375987"/>
            <a:ext cx="599218" cy="1869133"/>
          </a:xfrm>
          <a:prstGeom prst="curved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R2 = {X | Years &gt;= 4.5, Hits&lt;117.5}">
            <a:extLst>
              <a:ext uri="{FF2B5EF4-FFF2-40B4-BE49-F238E27FC236}">
                <a16:creationId xmlns:a16="http://schemas.microsoft.com/office/drawing/2014/main" id="{A5060F99-EA68-0624-DF01-0169BF53A379}"/>
              </a:ext>
            </a:extLst>
          </p:cNvPr>
          <p:cNvSpPr txBox="1"/>
          <p:nvPr/>
        </p:nvSpPr>
        <p:spPr>
          <a:xfrm>
            <a:off x="7642850" y="5091954"/>
            <a:ext cx="3178819" cy="318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1400" dirty="0"/>
              <a:t>R</a:t>
            </a:r>
            <a:r>
              <a:rPr lang="en-US" sz="1400" baseline="-25000" dirty="0"/>
              <a:t>3</a:t>
            </a:r>
            <a:r>
              <a:rPr sz="1400" dirty="0"/>
              <a:t> = {X | Years &gt;= 4.5, Hits</a:t>
            </a:r>
            <a:r>
              <a:rPr lang="en-AR" sz="1400" dirty="0"/>
              <a:t> &gt;= </a:t>
            </a:r>
            <a:r>
              <a:rPr sz="1400" dirty="0"/>
              <a:t>117.5}</a:t>
            </a:r>
          </a:p>
        </p:txBody>
      </p:sp>
      <p:sp>
        <p:nvSpPr>
          <p:cNvPr id="12" name="R2 = {X | Years &gt;= 4.5, Hits&lt;117.5}">
            <a:extLst>
              <a:ext uri="{FF2B5EF4-FFF2-40B4-BE49-F238E27FC236}">
                <a16:creationId xmlns:a16="http://schemas.microsoft.com/office/drawing/2014/main" id="{2003D021-433D-2FA2-D4DC-58897DA4464D}"/>
              </a:ext>
            </a:extLst>
          </p:cNvPr>
          <p:cNvSpPr txBox="1"/>
          <p:nvPr/>
        </p:nvSpPr>
        <p:spPr>
          <a:xfrm>
            <a:off x="4295992" y="5091954"/>
            <a:ext cx="2965620" cy="318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1400" dirty="0"/>
              <a:t>R</a:t>
            </a:r>
            <a:r>
              <a:rPr sz="1400" baseline="-25000" dirty="0"/>
              <a:t>2</a:t>
            </a:r>
            <a:r>
              <a:rPr sz="1400" dirty="0"/>
              <a:t> = {X | Years &gt;= 4.5, Hits&lt;117.5}</a:t>
            </a:r>
          </a:p>
        </p:txBody>
      </p:sp>
      <p:sp>
        <p:nvSpPr>
          <p:cNvPr id="14" name="R2 = {X | Years &gt;= 4.5, Hits&lt;117.5}">
            <a:extLst>
              <a:ext uri="{FF2B5EF4-FFF2-40B4-BE49-F238E27FC236}">
                <a16:creationId xmlns:a16="http://schemas.microsoft.com/office/drawing/2014/main" id="{A58BA7FF-65E5-47AE-7DB4-92F9B8BCDD94}"/>
              </a:ext>
            </a:extLst>
          </p:cNvPr>
          <p:cNvSpPr txBox="1"/>
          <p:nvPr/>
        </p:nvSpPr>
        <p:spPr>
          <a:xfrm>
            <a:off x="1506762" y="3997366"/>
            <a:ext cx="1926874" cy="318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1400" dirty="0"/>
              <a:t>R</a:t>
            </a:r>
            <a:r>
              <a:rPr lang="en-US" sz="1400" baseline="-25000" dirty="0"/>
              <a:t>1</a:t>
            </a:r>
            <a:r>
              <a:rPr sz="1400" dirty="0"/>
              <a:t> = {X | Years </a:t>
            </a:r>
            <a:r>
              <a:rPr lang="en-US" sz="1400" dirty="0"/>
              <a:t>&lt;</a:t>
            </a:r>
            <a:r>
              <a:rPr sz="1400" dirty="0"/>
              <a:t> 4.5}</a:t>
            </a:r>
          </a:p>
        </p:txBody>
      </p:sp>
      <p:sp>
        <p:nvSpPr>
          <p:cNvPr id="19" name="Rectangle 18">
            <a:extLst>
              <a:ext uri="{FF2B5EF4-FFF2-40B4-BE49-F238E27FC236}">
                <a16:creationId xmlns:a16="http://schemas.microsoft.com/office/drawing/2014/main" id="{9B540250-A020-0EF1-0066-28BC5534B92A}"/>
              </a:ext>
            </a:extLst>
          </p:cNvPr>
          <p:cNvSpPr/>
          <p:nvPr/>
        </p:nvSpPr>
        <p:spPr>
          <a:xfrm>
            <a:off x="1455680" y="4376373"/>
            <a:ext cx="1892175" cy="4843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Hoja, Nodo final</a:t>
            </a:r>
          </a:p>
        </p:txBody>
      </p:sp>
      <p:sp>
        <p:nvSpPr>
          <p:cNvPr id="20" name="Rectangle 19">
            <a:extLst>
              <a:ext uri="{FF2B5EF4-FFF2-40B4-BE49-F238E27FC236}">
                <a16:creationId xmlns:a16="http://schemas.microsoft.com/office/drawing/2014/main" id="{A33CF28F-44BF-C82E-A37E-B0537ADFC3A2}"/>
              </a:ext>
            </a:extLst>
          </p:cNvPr>
          <p:cNvSpPr/>
          <p:nvPr/>
        </p:nvSpPr>
        <p:spPr>
          <a:xfrm>
            <a:off x="8423585" y="3528457"/>
            <a:ext cx="2227651" cy="48436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ES_tradnl" dirty="0"/>
              <a:t>Rama, Nodo interno</a:t>
            </a:r>
          </a:p>
        </p:txBody>
      </p:sp>
    </p:spTree>
    <p:extLst>
      <p:ext uri="{BB962C8B-B14F-4D97-AF65-F5344CB8AC3E}">
        <p14:creationId xmlns:p14="http://schemas.microsoft.com/office/powerpoint/2010/main" val="2039072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40</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dirty="0"/>
              <a:t>La función de activación que se usa en redes neuronales es una decisión de diseño:</a:t>
            </a:r>
          </a:p>
        </p:txBody>
      </p:sp>
      <p:pic>
        <p:nvPicPr>
          <p:cNvPr id="5" name="path2344.png" descr="path2344.png">
            <a:extLst>
              <a:ext uri="{FF2B5EF4-FFF2-40B4-BE49-F238E27FC236}">
                <a16:creationId xmlns:a16="http://schemas.microsoft.com/office/drawing/2014/main" id="{8C119C8A-2856-8303-8553-026926CA400A}"/>
              </a:ext>
            </a:extLst>
          </p:cNvPr>
          <p:cNvPicPr>
            <a:picLocks noChangeAspect="1"/>
          </p:cNvPicPr>
          <p:nvPr/>
        </p:nvPicPr>
        <p:blipFill>
          <a:blip r:embed="rId3"/>
          <a:stretch>
            <a:fillRect/>
          </a:stretch>
        </p:blipFill>
        <p:spPr>
          <a:xfrm>
            <a:off x="700635" y="2546032"/>
            <a:ext cx="2597785" cy="1044570"/>
          </a:xfrm>
          <a:prstGeom prst="rect">
            <a:avLst/>
          </a:prstGeom>
          <a:ln w="12700">
            <a:miter lim="400000"/>
          </a:ln>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DE1D560-0114-2DF2-9C10-8495F5F71F00}"/>
                  </a:ext>
                </a:extLst>
              </p:cNvPr>
              <p:cNvSpPr txBox="1"/>
              <p:nvPr/>
            </p:nvSpPr>
            <p:spPr>
              <a:xfrm>
                <a:off x="898681" y="4270969"/>
                <a:ext cx="2201692" cy="707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b="0" i="0" u="none" strike="noStrike" cap="none" spc="-26" normalizeH="0" baseline="0" dirty="0">
                  <a:ln>
                    <a:noFill/>
                  </a:ln>
                  <a:solidFill>
                    <a:srgbClr val="000000"/>
                  </a:solidFill>
                  <a:effectLst/>
                  <a:uFillTx/>
                  <a:sym typeface="Graphik Compact Regular"/>
                </a:endParaRPr>
              </a:p>
            </p:txBody>
          </p:sp>
        </mc:Choice>
        <mc:Fallback>
          <p:sp>
            <p:nvSpPr>
              <p:cNvPr id="3" name="TextBox 2">
                <a:extLst>
                  <a:ext uri="{FF2B5EF4-FFF2-40B4-BE49-F238E27FC236}">
                    <a16:creationId xmlns:a16="http://schemas.microsoft.com/office/drawing/2014/main" id="{5DE1D560-0114-2DF2-9C10-8495F5F71F00}"/>
                  </a:ext>
                </a:extLst>
              </p:cNvPr>
              <p:cNvSpPr txBox="1">
                <a:spLocks noRot="1" noChangeAspect="1" noMove="1" noResize="1" noEditPoints="1" noAdjustHandles="1" noChangeArrowheads="1" noChangeShapeType="1" noTextEdit="1"/>
              </p:cNvSpPr>
              <p:nvPr/>
            </p:nvSpPr>
            <p:spPr>
              <a:xfrm>
                <a:off x="898681" y="4270969"/>
                <a:ext cx="2201692" cy="707566"/>
              </a:xfrm>
              <a:prstGeom prst="rect">
                <a:avLst/>
              </a:prstGeom>
              <a:blipFill>
                <a:blip r:embed="rId4"/>
                <a:stretch>
                  <a:fillRect l="-3429" t="-133333" b="-185965"/>
                </a:stretch>
              </a:blipFill>
              <a:ln w="12700" cap="flat">
                <a:noFill/>
                <a:miter lim="400000"/>
              </a:ln>
              <a:effectLst/>
            </p:spPr>
            <p:txBody>
              <a:bodyPr/>
              <a:lstStyle/>
              <a:p>
                <a:r>
                  <a:rPr lang="es-ES_tradnl">
                    <a:noFill/>
                  </a:rPr>
                  <a:t> </a:t>
                </a:r>
              </a:p>
            </p:txBody>
          </p:sp>
        </mc:Fallback>
      </mc:AlternateContent>
      <p:pic>
        <p:nvPicPr>
          <p:cNvPr id="12" name="fa3.png" descr="fa3.png">
            <a:extLst>
              <a:ext uri="{FF2B5EF4-FFF2-40B4-BE49-F238E27FC236}">
                <a16:creationId xmlns:a16="http://schemas.microsoft.com/office/drawing/2014/main" id="{3D89E271-D3B0-36A0-89F2-993EF00FEDD5}"/>
              </a:ext>
            </a:extLst>
          </p:cNvPr>
          <p:cNvPicPr>
            <a:picLocks noChangeAspect="1"/>
          </p:cNvPicPr>
          <p:nvPr/>
        </p:nvPicPr>
        <p:blipFill>
          <a:blip r:embed="rId5"/>
          <a:stretch>
            <a:fillRect/>
          </a:stretch>
        </p:blipFill>
        <p:spPr>
          <a:xfrm>
            <a:off x="8360933" y="4765212"/>
            <a:ext cx="1435634" cy="1264396"/>
          </a:xfrm>
          <a:prstGeom prst="rect">
            <a:avLst/>
          </a:prstGeom>
          <a:ln w="12700">
            <a:miter lim="400000"/>
          </a:ln>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611C829-16F9-C79A-2604-334820D66F84}"/>
                  </a:ext>
                </a:extLst>
              </p:cNvPr>
              <p:cNvSpPr txBox="1"/>
              <p:nvPr/>
            </p:nvSpPr>
            <p:spPr>
              <a:xfrm>
                <a:off x="6420294" y="2572897"/>
                <a:ext cx="1439625" cy="430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ctr" defTabSz="821531" hangingPunct="0">
                  <a:lnSpc>
                    <a:spcPct val="80000"/>
                  </a:lnSpc>
                  <a:spcBef>
                    <a:spcPts val="400"/>
                  </a:spcBef>
                  <a:tabLst>
                    <a:tab pos="812800" algn="l"/>
                  </a:tabLst>
                </a:pPr>
                <a14:m>
                  <m:oMathPara xmlns:m="http://schemas.openxmlformats.org/officeDocument/2006/math">
                    <m:oMathParaPr>
                      <m:jc m:val="centerGroup"/>
                    </m:oMathParaPr>
                    <m:oMath xmlns:m="http://schemas.openxmlformats.org/officeDocument/2006/math">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
                        <m:fPr>
                          <m:ctrlPr>
                            <a:rPr lang="en-US" i="1" spc="-26">
                              <a:solidFill>
                                <a:srgbClr val="000000"/>
                              </a:solidFill>
                              <a:latin typeface="Cambria Math" panose="02040503050406030204" pitchFamily="18" charset="0"/>
                              <a:sym typeface="Graphik Compact Regular"/>
                            </a:rPr>
                          </m:ctrlPr>
                        </m:fPr>
                        <m:num>
                          <m:sSup>
                            <m:sSupPr>
                              <m:ctrlPr>
                                <a:rPr lang="en-US" i="1" spc="-26">
                                  <a:solidFill>
                                    <a:srgbClr val="000000"/>
                                  </a:solidFill>
                                  <a:latin typeface="Cambria Math" panose="02040503050406030204" pitchFamily="18" charset="0"/>
                                  <a:sym typeface="Graphik Compact Regular"/>
                                </a:rPr>
                              </m:ctrlPr>
                            </m:sSupPr>
                            <m:e>
                              <m:r>
                                <a:rPr lang="en-US" i="1" spc="-26">
                                  <a:solidFill>
                                    <a:srgbClr val="000000"/>
                                  </a:solidFill>
                                  <a:latin typeface="Cambria Math" panose="02040503050406030204" pitchFamily="18" charset="0"/>
                                  <a:sym typeface="Graphik Compact Regular"/>
                                </a:rPr>
                                <m:t>𝑒</m:t>
                              </m:r>
                            </m:e>
                            <m:sup>
                              <m:r>
                                <a:rPr lang="en-US" i="1" spc="-26">
                                  <a:solidFill>
                                    <a:srgbClr val="000000"/>
                                  </a:solidFill>
                                  <a:latin typeface="Cambria Math" panose="02040503050406030204" pitchFamily="18" charset="0"/>
                                  <a:sym typeface="Graphik Compact Regular"/>
                                </a:rPr>
                                <m:t>𝑥</m:t>
                              </m:r>
                            </m:sup>
                          </m:sSup>
                        </m:num>
                        <m:den>
                          <m:r>
                            <a:rPr lang="en-US" i="1" spc="-26">
                              <a:solidFill>
                                <a:srgbClr val="000000"/>
                              </a:solidFill>
                              <a:latin typeface="Cambria Math" panose="02040503050406030204" pitchFamily="18" charset="0"/>
                              <a:sym typeface="Graphik Compact Regular"/>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𝑥</m:t>
                              </m:r>
                            </m:sup>
                          </m:sSup>
                        </m:den>
                      </m:f>
                    </m:oMath>
                  </m:oMathPara>
                </a14:m>
                <a:endParaRPr kumimoji="0" lang="es-ES_tradnl" b="0" i="0" u="none" strike="noStrike" cap="none" spc="-26" normalizeH="0" baseline="0" dirty="0">
                  <a:ln>
                    <a:noFill/>
                  </a:ln>
                  <a:solidFill>
                    <a:srgbClr val="000000"/>
                  </a:solidFill>
                  <a:effectLst/>
                  <a:uFillTx/>
                  <a:sym typeface="Graphik Compact Regular"/>
                </a:endParaRPr>
              </a:p>
            </p:txBody>
          </p:sp>
        </mc:Choice>
        <mc:Fallback>
          <p:sp>
            <p:nvSpPr>
              <p:cNvPr id="14" name="TextBox 13">
                <a:extLst>
                  <a:ext uri="{FF2B5EF4-FFF2-40B4-BE49-F238E27FC236}">
                    <a16:creationId xmlns:a16="http://schemas.microsoft.com/office/drawing/2014/main" id="{1611C829-16F9-C79A-2604-334820D66F84}"/>
                  </a:ext>
                </a:extLst>
              </p:cNvPr>
              <p:cNvSpPr txBox="1">
                <a:spLocks noRot="1" noChangeAspect="1" noMove="1" noResize="1" noEditPoints="1" noAdjustHandles="1" noChangeArrowheads="1" noChangeShapeType="1" noTextEdit="1"/>
              </p:cNvSpPr>
              <p:nvPr/>
            </p:nvSpPr>
            <p:spPr>
              <a:xfrm>
                <a:off x="6420294" y="2572897"/>
                <a:ext cx="1439625" cy="430246"/>
              </a:xfrm>
              <a:prstGeom prst="rect">
                <a:avLst/>
              </a:prstGeom>
              <a:blipFill>
                <a:blip r:embed="rId6"/>
                <a:stretch>
                  <a:fillRect l="-7018" t="-14286" b="-2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8444785-B2E2-25D4-5836-4DB817ED792A}"/>
                  </a:ext>
                </a:extLst>
              </p:cNvPr>
              <p:cNvSpPr txBox="1"/>
              <p:nvPr/>
            </p:nvSpPr>
            <p:spPr>
              <a:xfrm>
                <a:off x="6366210" y="3849891"/>
                <a:ext cx="1547796" cy="221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ctr" defTabSz="821531" hangingPunct="0">
                  <a:lnSpc>
                    <a:spcPct val="80000"/>
                  </a:lnSpc>
                  <a:spcBef>
                    <a:spcPts val="400"/>
                  </a:spcBef>
                  <a:tabLst>
                    <a:tab pos="812800" algn="l"/>
                  </a:tabLst>
                </a:pPr>
                <a14:m>
                  <m:oMathPara xmlns:m="http://schemas.openxmlformats.org/officeDocument/2006/math">
                    <m:oMathParaPr>
                      <m:jc m:val="centerGroup"/>
                    </m:oMathParaPr>
                    <m:oMath xmlns:m="http://schemas.openxmlformats.org/officeDocument/2006/math">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m:rPr>
                          <m:sty m:val="p"/>
                        </m:rPr>
                        <a:rPr lang="en-US" spc="-26">
                          <a:solidFill>
                            <a:srgbClr val="000000"/>
                          </a:solidFill>
                          <a:latin typeface="Cambria Math" panose="02040503050406030204" pitchFamily="18" charset="0"/>
                          <a:sym typeface="Graphik Compact Regular"/>
                        </a:rPr>
                        <m:t>tanh</m:t>
                      </m:r>
                      <m:r>
                        <a:rPr lang="en-US" i="1" spc="-26">
                          <a:solidFill>
                            <a:srgbClr val="000000"/>
                          </a:solidFill>
                          <a:latin typeface="Cambria Math" panose="02040503050406030204" pitchFamily="18" charset="0"/>
                          <a:sym typeface="Graphik Compact Regular"/>
                        </a:rPr>
                        <m:t>⁡(</m:t>
                      </m:r>
                      <m:r>
                        <a:rPr lang="en-US" i="1" spc="-26">
                          <a:solidFill>
                            <a:srgbClr val="000000"/>
                          </a:solidFill>
                          <a:latin typeface="Cambria Math" panose="02040503050406030204" pitchFamily="18" charset="0"/>
                          <a:sym typeface="Graphik Compact Regular"/>
                        </a:rPr>
                        <m:t>𝑥</m:t>
                      </m:r>
                      <m:r>
                        <a:rPr lang="en-US" i="1" spc="-26">
                          <a:solidFill>
                            <a:srgbClr val="000000"/>
                          </a:solidFill>
                          <a:latin typeface="Cambria Math" panose="02040503050406030204" pitchFamily="18" charset="0"/>
                          <a:sym typeface="Graphik Compact Regular"/>
                        </a:rPr>
                        <m:t>)</m:t>
                      </m:r>
                    </m:oMath>
                  </m:oMathPara>
                </a14:m>
                <a:endParaRPr kumimoji="0" lang="es-ES_tradnl" b="0" i="0" u="none" strike="noStrike" cap="none" spc="-26" normalizeH="0" baseline="0" dirty="0">
                  <a:ln>
                    <a:noFill/>
                  </a:ln>
                  <a:solidFill>
                    <a:srgbClr val="000000"/>
                  </a:solidFill>
                  <a:effectLst/>
                  <a:uFillTx/>
                  <a:sym typeface="Graphik Compact Regular"/>
                </a:endParaRPr>
              </a:p>
            </p:txBody>
          </p:sp>
        </mc:Choice>
        <mc:Fallback>
          <p:sp>
            <p:nvSpPr>
              <p:cNvPr id="15" name="TextBox 14">
                <a:extLst>
                  <a:ext uri="{FF2B5EF4-FFF2-40B4-BE49-F238E27FC236}">
                    <a16:creationId xmlns:a16="http://schemas.microsoft.com/office/drawing/2014/main" id="{38444785-B2E2-25D4-5836-4DB817ED792A}"/>
                  </a:ext>
                </a:extLst>
              </p:cNvPr>
              <p:cNvSpPr txBox="1">
                <a:spLocks noRot="1" noChangeAspect="1" noMove="1" noResize="1" noEditPoints="1" noAdjustHandles="1" noChangeArrowheads="1" noChangeShapeType="1" noTextEdit="1"/>
              </p:cNvSpPr>
              <p:nvPr/>
            </p:nvSpPr>
            <p:spPr>
              <a:xfrm>
                <a:off x="6366210" y="3849891"/>
                <a:ext cx="1547796" cy="221599"/>
              </a:xfrm>
              <a:prstGeom prst="rect">
                <a:avLst/>
              </a:prstGeom>
              <a:blipFill>
                <a:blip r:embed="rId7"/>
                <a:stretch>
                  <a:fillRect l="-7317" t="-33333" r="-2439" b="-5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8E87C94-BAE5-966F-D9FE-C7E96140AF67}"/>
                  </a:ext>
                </a:extLst>
              </p:cNvPr>
              <p:cNvSpPr txBox="1"/>
              <p:nvPr/>
            </p:nvSpPr>
            <p:spPr>
              <a:xfrm>
                <a:off x="6201035" y="5122783"/>
                <a:ext cx="1878142" cy="5492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ctr" defTabSz="821531" hangingPunct="0">
                  <a:lnSpc>
                    <a:spcPct val="80000"/>
                  </a:lnSpc>
                  <a:spcBef>
                    <a:spcPts val="400"/>
                  </a:spcBef>
                  <a:tabLst>
                    <a:tab pos="812800" algn="l"/>
                  </a:tabLst>
                </a:pPr>
                <a14:m>
                  <m:oMathPara xmlns:m="http://schemas.openxmlformats.org/officeDocument/2006/math">
                    <m:oMathParaPr>
                      <m:jc m:val="centerGroup"/>
                    </m:oMathParaPr>
                    <m:oMath xmlns:m="http://schemas.openxmlformats.org/officeDocument/2006/math">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lang="en-US" sz="2000" i="1" spc="-26">
                              <a:solidFill>
                                <a:srgbClr val="000000"/>
                              </a:solidFill>
                              <a:latin typeface="Cambria Math" panose="02040503050406030204" pitchFamily="18" charset="0"/>
                              <a:sym typeface="Graphik Compact Regular"/>
                            </a:rPr>
                          </m:ctrlPr>
                        </m:dPr>
                        <m:e>
                          <m:m>
                            <m:mPr>
                              <m:mcs>
                                <m:mc>
                                  <m:mcPr>
                                    <m:count m:val="1"/>
                                    <m:mcJc m:val="center"/>
                                  </m:mcPr>
                                </m:mc>
                              </m:mcs>
                              <m:ctrlPr>
                                <a:rPr lang="en-US" sz="2000" i="1" spc="-26">
                                  <a:solidFill>
                                    <a:srgbClr val="000000"/>
                                  </a:solidFill>
                                  <a:latin typeface="Cambria Math" panose="02040503050406030204" pitchFamily="18" charset="0"/>
                                  <a:sym typeface="Graphik Compact Regular"/>
                                </a:rPr>
                              </m:ctrlPr>
                            </m:mPr>
                            <m:mr>
                              <m:e>
                                <m:r>
                                  <m:rPr>
                                    <m:brk m:alnAt="7"/>
                                  </m:rPr>
                                  <a:rPr lang="en-US" sz="2000" i="1" spc="-26">
                                    <a:solidFill>
                                      <a:srgbClr val="000000"/>
                                    </a:solidFill>
                                    <a:latin typeface="Cambria Math" panose="02040503050406030204" pitchFamily="18" charset="0"/>
                                    <a:sym typeface="Graphik Compact Regular"/>
                                  </a:rPr>
                                  <m:t>0</m:t>
                                </m:r>
                                <m:r>
                                  <a:rPr lang="en-US" sz="2000" i="1" spc="-26">
                                    <a:solidFill>
                                      <a:srgbClr val="000000"/>
                                    </a:solidFill>
                                    <a:latin typeface="Cambria Math" panose="02040503050406030204" pitchFamily="18" charset="0"/>
                                    <a:sym typeface="Graphik Compact Regular"/>
                                  </a:rPr>
                                  <m:t>  </m:t>
                                </m:r>
                                <m:r>
                                  <a:rPr lang="en-US" sz="2000" i="1" spc="-26">
                                    <a:solidFill>
                                      <a:srgbClr val="000000"/>
                                    </a:solidFill>
                                    <a:latin typeface="Cambria Math" panose="02040503050406030204" pitchFamily="18" charset="0"/>
                                    <a:sym typeface="Graphik Compact Regular"/>
                                  </a:rPr>
                                  <m:t>𝑥</m:t>
                                </m:r>
                                <m:r>
                                  <a:rPr lang="en-US" sz="2000" i="1" spc="-26">
                                    <a:solidFill>
                                      <a:srgbClr val="000000"/>
                                    </a:solidFill>
                                    <a:latin typeface="Cambria Math" panose="02040503050406030204" pitchFamily="18" charset="0"/>
                                    <a:sym typeface="Graphik Compact Regular"/>
                                  </a:rPr>
                                  <m:t>&lt;0</m:t>
                                </m:r>
                              </m:e>
                            </m:mr>
                            <m:mr>
                              <m:e>
                                <m:r>
                                  <a:rPr lang="en-US" sz="2000" i="1" spc="-26">
                                    <a:solidFill>
                                      <a:srgbClr val="000000"/>
                                    </a:solidFill>
                                    <a:latin typeface="Cambria Math" panose="02040503050406030204" pitchFamily="18" charset="0"/>
                                    <a:sym typeface="Graphik Compact Regular"/>
                                  </a:rPr>
                                  <m:t>𝑥</m:t>
                                </m:r>
                                <m:r>
                                  <a:rPr lang="en-US" sz="2000" i="1" spc="-26">
                                    <a:solidFill>
                                      <a:srgbClr val="000000"/>
                                    </a:solidFill>
                                    <a:latin typeface="Cambria Math" panose="02040503050406030204" pitchFamily="18" charset="0"/>
                                    <a:sym typeface="Graphik Compact Regular"/>
                                  </a:rPr>
                                  <m:t>  </m:t>
                                </m:r>
                                <m:r>
                                  <a:rPr lang="en-US" sz="2000" i="1" spc="-26">
                                    <a:solidFill>
                                      <a:srgbClr val="000000"/>
                                    </a:solidFill>
                                    <a:latin typeface="Cambria Math" panose="02040503050406030204" pitchFamily="18" charset="0"/>
                                    <a:sym typeface="Graphik Compact Regular"/>
                                  </a:rPr>
                                  <m:t>𝑥</m:t>
                                </m:r>
                                <m:r>
                                  <a:rPr lang="en-US" sz="2000" i="1" spc="-26">
                                    <a:solidFill>
                                      <a:srgbClr val="000000"/>
                                    </a:solidFill>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2000" b="0" i="0" u="none" strike="noStrike" cap="none" spc="-26" normalizeH="0" baseline="0" dirty="0">
                  <a:ln>
                    <a:noFill/>
                  </a:ln>
                  <a:solidFill>
                    <a:srgbClr val="000000"/>
                  </a:solidFill>
                  <a:effectLst/>
                  <a:uFillTx/>
                  <a:sym typeface="Graphik Compact Regular"/>
                </a:endParaRPr>
              </a:p>
            </p:txBody>
          </p:sp>
        </mc:Choice>
        <mc:Fallback>
          <p:sp>
            <p:nvSpPr>
              <p:cNvPr id="16" name="TextBox 15">
                <a:extLst>
                  <a:ext uri="{FF2B5EF4-FFF2-40B4-BE49-F238E27FC236}">
                    <a16:creationId xmlns:a16="http://schemas.microsoft.com/office/drawing/2014/main" id="{B8E87C94-BAE5-966F-D9FE-C7E96140AF67}"/>
                  </a:ext>
                </a:extLst>
              </p:cNvPr>
              <p:cNvSpPr txBox="1">
                <a:spLocks noRot="1" noChangeAspect="1" noMove="1" noResize="1" noEditPoints="1" noAdjustHandles="1" noChangeArrowheads="1" noChangeShapeType="1" noTextEdit="1"/>
              </p:cNvSpPr>
              <p:nvPr/>
            </p:nvSpPr>
            <p:spPr>
              <a:xfrm>
                <a:off x="6201035" y="5122783"/>
                <a:ext cx="1878142" cy="549253"/>
              </a:xfrm>
              <a:prstGeom prst="rect">
                <a:avLst/>
              </a:prstGeom>
              <a:blipFill>
                <a:blip r:embed="rId8"/>
                <a:stretch>
                  <a:fillRect l="-25000" t="-300000" r="-14189" b="-413636"/>
                </a:stretch>
              </a:blipFill>
              <a:ln w="12700" cap="flat">
                <a:noFill/>
                <a:miter lim="400000"/>
              </a:ln>
              <a:effectLst/>
            </p:spPr>
            <p:txBody>
              <a:bodyPr/>
              <a:lstStyle/>
              <a:p>
                <a:r>
                  <a:rPr lang="es-ES_tradnl">
                    <a:noFill/>
                  </a:rPr>
                  <a:t> </a:t>
                </a:r>
              </a:p>
            </p:txBody>
          </p:sp>
        </mc:Fallback>
      </mc:AlternateContent>
      <p:sp>
        <p:nvSpPr>
          <p:cNvPr id="17" name="TextBox 16">
            <a:extLst>
              <a:ext uri="{FF2B5EF4-FFF2-40B4-BE49-F238E27FC236}">
                <a16:creationId xmlns:a16="http://schemas.microsoft.com/office/drawing/2014/main" id="{EA74D310-55EC-0418-9BDA-152A4D78A2EB}"/>
              </a:ext>
            </a:extLst>
          </p:cNvPr>
          <p:cNvSpPr txBox="1"/>
          <p:nvPr/>
        </p:nvSpPr>
        <p:spPr>
          <a:xfrm>
            <a:off x="3756898" y="2603354"/>
            <a:ext cx="2339102" cy="369332"/>
          </a:xfrm>
          <a:prstGeom prst="rect">
            <a:avLst/>
          </a:prstGeom>
          <a:noFill/>
        </p:spPr>
        <p:txBody>
          <a:bodyPr wrap="none" rtlCol="0">
            <a:spAutoFit/>
          </a:bodyPr>
          <a:lstStyle/>
          <a:p>
            <a:r>
              <a:rPr lang="es-ES_tradnl" dirty="0"/>
              <a:t>Funciones sigmoideas</a:t>
            </a:r>
          </a:p>
        </p:txBody>
      </p:sp>
      <p:sp>
        <p:nvSpPr>
          <p:cNvPr id="19" name="TextBox 18">
            <a:extLst>
              <a:ext uri="{FF2B5EF4-FFF2-40B4-BE49-F238E27FC236}">
                <a16:creationId xmlns:a16="http://schemas.microsoft.com/office/drawing/2014/main" id="{1E248FAC-7415-4089-EB08-0F10D9C05B0D}"/>
              </a:ext>
            </a:extLst>
          </p:cNvPr>
          <p:cNvSpPr txBox="1"/>
          <p:nvPr/>
        </p:nvSpPr>
        <p:spPr>
          <a:xfrm>
            <a:off x="4303042" y="5212744"/>
            <a:ext cx="1604670" cy="369332"/>
          </a:xfrm>
          <a:prstGeom prst="rect">
            <a:avLst/>
          </a:prstGeom>
          <a:noFill/>
        </p:spPr>
        <p:txBody>
          <a:bodyPr wrap="none" rtlCol="0">
            <a:spAutoFit/>
          </a:bodyPr>
          <a:lstStyle/>
          <a:p>
            <a:r>
              <a:rPr lang="es-ES_tradnl" dirty="0"/>
              <a:t>Función </a:t>
            </a:r>
            <a:r>
              <a:rPr lang="es-ES_tradnl" dirty="0" err="1"/>
              <a:t>ReLu</a:t>
            </a:r>
            <a:endParaRPr lang="es-ES_tradnl" dirty="0"/>
          </a:p>
        </p:txBody>
      </p:sp>
      <p:pic>
        <p:nvPicPr>
          <p:cNvPr id="7" name="fa4.png" descr="fa4.png">
            <a:extLst>
              <a:ext uri="{FF2B5EF4-FFF2-40B4-BE49-F238E27FC236}">
                <a16:creationId xmlns:a16="http://schemas.microsoft.com/office/drawing/2014/main" id="{07542A7B-53EF-D66A-DF05-E06D68B993B1}"/>
              </a:ext>
            </a:extLst>
          </p:cNvPr>
          <p:cNvPicPr>
            <a:picLocks noChangeAspect="1"/>
          </p:cNvPicPr>
          <p:nvPr/>
        </p:nvPicPr>
        <p:blipFill>
          <a:blip r:embed="rId9"/>
          <a:stretch>
            <a:fillRect/>
          </a:stretch>
        </p:blipFill>
        <p:spPr>
          <a:xfrm>
            <a:off x="8463071" y="3244150"/>
            <a:ext cx="1435634" cy="1264396"/>
          </a:xfrm>
          <a:prstGeom prst="rect">
            <a:avLst/>
          </a:prstGeom>
          <a:ln w="12700">
            <a:miter lim="400000"/>
          </a:ln>
        </p:spPr>
      </p:pic>
      <p:pic>
        <p:nvPicPr>
          <p:cNvPr id="9" name="fa5.png" descr="fa5.png">
            <a:extLst>
              <a:ext uri="{FF2B5EF4-FFF2-40B4-BE49-F238E27FC236}">
                <a16:creationId xmlns:a16="http://schemas.microsoft.com/office/drawing/2014/main" id="{7541E1AB-94C7-8765-718C-262B9C7BD6C8}"/>
              </a:ext>
            </a:extLst>
          </p:cNvPr>
          <p:cNvPicPr>
            <a:picLocks noChangeAspect="1"/>
          </p:cNvPicPr>
          <p:nvPr/>
        </p:nvPicPr>
        <p:blipFill>
          <a:blip r:embed="rId10"/>
          <a:stretch>
            <a:fillRect/>
          </a:stretch>
        </p:blipFill>
        <p:spPr>
          <a:xfrm>
            <a:off x="8360933" y="2105936"/>
            <a:ext cx="1690975" cy="1014585"/>
          </a:xfrm>
          <a:prstGeom prst="rect">
            <a:avLst/>
          </a:prstGeom>
          <a:ln w="12700">
            <a:miter lim="400000"/>
          </a:ln>
        </p:spPr>
      </p:pic>
    </p:spTree>
    <p:extLst>
      <p:ext uri="{BB962C8B-B14F-4D97-AF65-F5344CB8AC3E}">
        <p14:creationId xmlns:p14="http://schemas.microsoft.com/office/powerpoint/2010/main" val="2801197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41</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fontScale="92500" lnSpcReduction="20000"/>
              </a:bodyPr>
              <a:lstStyle/>
              <a:p>
                <a:pPr marL="0" indent="0">
                  <a:buNone/>
                </a:pPr>
                <a:r>
                  <a:rPr lang="es-ES" dirty="0"/>
                  <a:t>Con un perceptrón o neurona o red de una sola capa, se toma un vector de variables:</a:t>
                </a:r>
                <a:br>
                  <a:rPr lang="es-ES" dirty="0"/>
                </a:br>
                <a:endParaRPr lang="es-E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r>
                        <a:rPr lang="en-US" b="0" i="1" smtClean="0">
                          <a:latin typeface="Cambria Math" panose="02040503050406030204" pitchFamily="18" charset="0"/>
                        </a:rPr>
                        <m:t> </m:t>
                      </m:r>
                    </m:oMath>
                  </m:oMathPara>
                </a14:m>
                <a:endParaRPr lang="es-ES" dirty="0"/>
              </a:p>
              <a:p>
                <a:pPr marL="0" indent="0">
                  <a:buNone/>
                </a:pPr>
                <a:r>
                  <a:rPr lang="es-ES" dirty="0"/>
                  <a:t>Donde, una neurona entrenada, puede predecir un </a:t>
                </a:r>
                <a:r>
                  <a:rPr lang="es-ES" b="1" dirty="0" err="1">
                    <a:solidFill>
                      <a:schemeClr val="accent6">
                        <a:lumMod val="60000"/>
                        <a:lumOff val="40000"/>
                      </a:schemeClr>
                    </a:solidFill>
                  </a:rPr>
                  <a:t>label</a:t>
                </a:r>
                <a:r>
                  <a:rPr lang="es-ES" dirty="0"/>
                  <a:t> o variable a predecir, </a:t>
                </a:r>
                <a:br>
                  <a:rPr lang="es-ES" dirty="0"/>
                </a:br>
                <a:endParaRPr lang="es-ES" dirty="0"/>
              </a:p>
              <a:p>
                <a:pPr marL="0" indent="0">
                  <a:buNone/>
                </a:pPr>
                <a14:m>
                  <m:oMathPara xmlns:m="http://schemas.openxmlformats.org/officeDocument/2006/math">
                    <m:oMathParaPr>
                      <m:jc m:val="centerGroup"/>
                    </m:oMathParaPr>
                    <m:oMath xmlns:m="http://schemas.openxmlformats.org/officeDocument/2006/math">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r>
                        <a:rPr kumimoji="0" lang="en-US" sz="2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oMath>
                  </m:oMathPara>
                </a14:m>
                <a:endParaRPr lang="es-ES" dirty="0"/>
              </a:p>
              <a:p>
                <a:pPr marL="0" indent="0">
                  <a:buNone/>
                </a:pPr>
                <a:r>
                  <a:rPr lang="es-ES" dirty="0"/>
                  <a:t>Si usamos la </a:t>
                </a:r>
                <a:r>
                  <a:rPr lang="es-ES" b="1" dirty="0">
                    <a:solidFill>
                      <a:schemeClr val="accent3"/>
                    </a:solidFill>
                  </a:rPr>
                  <a:t>función de activación lineal</a:t>
                </a:r>
                <a:r>
                  <a:rPr lang="es-ES" dirty="0"/>
                  <a:t>… podemos ver una regresión lineal</a:t>
                </a:r>
              </a:p>
              <a:p>
                <a:pPr marL="0" indent="0">
                  <a:buNone/>
                </a:pPr>
                <a:r>
                  <a:rPr lang="es-ES" dirty="0"/>
                  <a:t>Si usamos la </a:t>
                </a:r>
                <a:r>
                  <a:rPr lang="es-ES" b="1" dirty="0">
                    <a:solidFill>
                      <a:schemeClr val="accent1">
                        <a:lumMod val="60000"/>
                        <a:lumOff val="40000"/>
                      </a:schemeClr>
                    </a:solidFill>
                  </a:rPr>
                  <a:t>función sigmoidea</a:t>
                </a:r>
                <a:r>
                  <a:rPr lang="es-ES" dirty="0"/>
                  <a:t>… podemos ver una regresión logística. Al usar funciones de activación con salida continua, tenemos una métrica no solo de que clase es, sino un valor probabilístico de que tan seguro es la predicción.</a:t>
                </a:r>
              </a:p>
              <a:p>
                <a:pPr marL="0" indent="0">
                  <a:buNone/>
                </a:pPr>
                <a:r>
                  <a:rPr lang="es-ES" dirty="0"/>
                  <a:t>Como podemos ver una neurona puede hacer clasificaciones o regresiones. Una neurona en un espacio n-dimensional pone un hiperplano para separar clases o realizar una regresión. </a:t>
                </a:r>
              </a:p>
              <a:p>
                <a:pPr marL="0" indent="0">
                  <a:buNone/>
                </a:pPr>
                <a:endParaRPr lang="es-ES" dirty="0"/>
              </a:p>
            </p:txBody>
          </p:sp>
        </mc:Choice>
        <mc:Fallback>
          <p:sp>
            <p:nvSpPr>
              <p:cNvPr id="4" name="Content Placeholder 3">
                <a:extLst>
                  <a:ext uri="{FF2B5EF4-FFF2-40B4-BE49-F238E27FC236}">
                    <a16:creationId xmlns:a16="http://schemas.microsoft.com/office/drawing/2014/main" id="{7AA0342E-57D8-B531-7767-3D031C9586DF}"/>
                  </a:ext>
                </a:extLst>
              </p:cNvPr>
              <p:cNvSpPr>
                <a:spLocks noGrp="1" noRot="1" noChangeAspect="1" noMove="1" noResize="1" noEditPoints="1" noAdjustHandles="1" noChangeArrowheads="1" noChangeShapeType="1" noTextEdit="1"/>
              </p:cNvSpPr>
              <p:nvPr>
                <p:ph idx="1"/>
              </p:nvPr>
            </p:nvSpPr>
            <p:spPr>
              <a:xfrm>
                <a:off x="700636" y="1602463"/>
                <a:ext cx="10691264" cy="4427145"/>
              </a:xfrm>
              <a:blipFill>
                <a:blip r:embed="rId3"/>
                <a:stretch>
                  <a:fillRect l="-593" t="-1433" r="-949" b="-1719"/>
                </a:stretch>
              </a:blipFill>
            </p:spPr>
            <p:txBody>
              <a:bodyPr/>
              <a:lstStyle/>
              <a:p>
                <a:r>
                  <a:rPr lang="es-ES_tradnl">
                    <a:noFill/>
                  </a:rPr>
                  <a:t> </a:t>
                </a:r>
              </a:p>
            </p:txBody>
          </p:sp>
        </mc:Fallback>
      </mc:AlternateContent>
    </p:spTree>
    <p:extLst>
      <p:ext uri="{BB962C8B-B14F-4D97-AF65-F5344CB8AC3E}">
        <p14:creationId xmlns:p14="http://schemas.microsoft.com/office/powerpoint/2010/main" val="3809355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42</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dirty="0"/>
              <a:t>Veamos el ejemplo de funciones lógicas: </a:t>
            </a:r>
          </a:p>
          <a:p>
            <a:pPr marL="0" indent="0">
              <a:buNone/>
            </a:pPr>
            <a:r>
              <a:rPr lang="es-ES" b="1" dirty="0"/>
              <a:t>AND</a:t>
            </a:r>
            <a:r>
              <a:rPr lang="es-ES" dirty="0"/>
              <a:t> (2 entradas)</a:t>
            </a:r>
          </a:p>
          <a:p>
            <a:pPr marL="0" indent="0">
              <a:buNone/>
            </a:pPr>
            <a:endParaRPr lang="es-ES" dirty="0"/>
          </a:p>
          <a:p>
            <a:pPr marL="0" indent="0">
              <a:buNone/>
            </a:pPr>
            <a:endParaRPr lang="es-ES" dirty="0"/>
          </a:p>
        </p:txBody>
      </p:sp>
      <p:graphicFrame>
        <p:nvGraphicFramePr>
          <p:cNvPr id="3" name="Table 1">
            <a:extLst>
              <a:ext uri="{FF2B5EF4-FFF2-40B4-BE49-F238E27FC236}">
                <a16:creationId xmlns:a16="http://schemas.microsoft.com/office/drawing/2014/main" id="{3D3711DB-22AE-A8E2-E470-7139DF7C5A79}"/>
              </a:ext>
            </a:extLst>
          </p:cNvPr>
          <p:cNvGraphicFramePr/>
          <p:nvPr>
            <p:extLst>
              <p:ext uri="{D42A27DB-BD31-4B8C-83A1-F6EECF244321}">
                <p14:modId xmlns:p14="http://schemas.microsoft.com/office/powerpoint/2010/main" val="3396588405"/>
              </p:ext>
            </p:extLst>
          </p:nvPr>
        </p:nvGraphicFramePr>
        <p:xfrm>
          <a:off x="1373491" y="2853423"/>
          <a:ext cx="1435023" cy="2336800"/>
        </p:xfrm>
        <a:graphic>
          <a:graphicData uri="http://schemas.openxmlformats.org/drawingml/2006/table">
            <a:tbl>
              <a:tblPr/>
              <a:tblGrid>
                <a:gridCol w="478341">
                  <a:extLst>
                    <a:ext uri="{9D8B030D-6E8A-4147-A177-3AD203B41FA5}">
                      <a16:colId xmlns:a16="http://schemas.microsoft.com/office/drawing/2014/main" val="20000"/>
                    </a:ext>
                  </a:extLst>
                </a:gridCol>
                <a:gridCol w="478341">
                  <a:extLst>
                    <a:ext uri="{9D8B030D-6E8A-4147-A177-3AD203B41FA5}">
                      <a16:colId xmlns:a16="http://schemas.microsoft.com/office/drawing/2014/main" val="20001"/>
                    </a:ext>
                  </a:extLst>
                </a:gridCol>
                <a:gridCol w="478341">
                  <a:extLst>
                    <a:ext uri="{9D8B030D-6E8A-4147-A177-3AD203B41FA5}">
                      <a16:colId xmlns:a16="http://schemas.microsoft.com/office/drawing/2014/main" val="20002"/>
                    </a:ext>
                  </a:extLst>
                </a:gridCol>
              </a:tblGrid>
              <a:tr h="444500">
                <a:tc>
                  <a:txBody>
                    <a:bodyPr/>
                    <a:lstStyle/>
                    <a:p>
                      <a:pPr defTabSz="914400">
                        <a:defRPr sz="3200" b="1"/>
                      </a:pPr>
                      <a:r>
                        <a:rPr lang="en-US" sz="2400" dirty="0"/>
                        <a:t>x</a:t>
                      </a:r>
                      <a:r>
                        <a:rPr lang="en-US" sz="2400" baseline="-25000" dirty="0"/>
                        <a:t>1</a:t>
                      </a:r>
                      <a:endParaRPr sz="2400" baseline="-25000" dirty="0"/>
                    </a:p>
                  </a:txBody>
                  <a:tcPr marL="50800" marR="50800" marT="50800" marB="50800" anchor="ctr" horzOverflow="overflow"/>
                </a:tc>
                <a:tc>
                  <a:txBody>
                    <a:bodyPr/>
                    <a:lstStyle/>
                    <a:p>
                      <a:pPr defTabSz="914400">
                        <a:defRPr sz="3200" b="1"/>
                      </a:pPr>
                      <a:r>
                        <a:rPr lang="en-US" sz="2400" dirty="0"/>
                        <a:t>x</a:t>
                      </a:r>
                      <a:r>
                        <a:rPr lang="en-US" sz="2400" baseline="-25000" dirty="0"/>
                        <a:t>2</a:t>
                      </a:r>
                      <a:endParaRPr sz="2400" baseline="-25000" dirty="0"/>
                    </a:p>
                  </a:txBody>
                  <a:tcPr marL="50800" marR="50800" marT="50800" marB="50800" anchor="ctr" horzOverflow="overflow"/>
                </a:tc>
                <a:tc>
                  <a:txBody>
                    <a:bodyPr/>
                    <a:lstStyle/>
                    <a:p>
                      <a:pPr defTabSz="914400"/>
                      <a:r>
                        <a:rPr lang="en-US" sz="2400" b="1" dirty="0"/>
                        <a:t>y</a:t>
                      </a:r>
                      <a:endParaRPr sz="2400" b="1" dirty="0"/>
                    </a:p>
                  </a:txBody>
                  <a:tcPr marL="50800" marR="50800" marT="50800" marB="50800" anchor="ctr" horzOverflow="overflow"/>
                </a:tc>
                <a:extLst>
                  <a:ext uri="{0D108BD9-81ED-4DB2-BD59-A6C34878D82A}">
                    <a16:rowId xmlns:a16="http://schemas.microsoft.com/office/drawing/2014/main" val="10000"/>
                  </a:ext>
                </a:extLst>
              </a:tr>
              <a:tr h="444500">
                <a:tc>
                  <a:txBody>
                    <a:bodyPr/>
                    <a:lstStyle/>
                    <a:p>
                      <a:pPr defTabSz="914400"/>
                      <a:r>
                        <a:rPr sz="2400" dirty="0"/>
                        <a:t>0</a:t>
                      </a:r>
                    </a:p>
                  </a:txBody>
                  <a:tcPr marL="50800" marR="50800" marT="50800" marB="50800" anchor="ctr" horzOverflow="overflow"/>
                </a:tc>
                <a:tc>
                  <a:txBody>
                    <a:bodyPr/>
                    <a:lstStyle/>
                    <a:p>
                      <a:pPr defTabSz="914400"/>
                      <a:r>
                        <a:rPr sz="2400" dirty="0"/>
                        <a:t>0</a:t>
                      </a:r>
                    </a:p>
                  </a:txBody>
                  <a:tcPr marL="50800" marR="50800" marT="50800" marB="50800" anchor="ctr" horzOverflow="overflow"/>
                </a:tc>
                <a:tc>
                  <a:txBody>
                    <a:bodyPr/>
                    <a:lstStyle/>
                    <a:p>
                      <a:pPr defTabSz="914400"/>
                      <a:r>
                        <a:rPr sz="2400"/>
                        <a:t>0</a:t>
                      </a:r>
                    </a:p>
                  </a:txBody>
                  <a:tcPr marL="50800" marR="50800" marT="50800" marB="50800" anchor="ctr" horzOverflow="overflow"/>
                </a:tc>
                <a:extLst>
                  <a:ext uri="{0D108BD9-81ED-4DB2-BD59-A6C34878D82A}">
                    <a16:rowId xmlns:a16="http://schemas.microsoft.com/office/drawing/2014/main" val="10001"/>
                  </a:ext>
                </a:extLst>
              </a:tr>
              <a:tr h="444500">
                <a:tc>
                  <a:txBody>
                    <a:bodyPr/>
                    <a:lstStyle/>
                    <a:p>
                      <a:pPr defTabSz="914400"/>
                      <a:r>
                        <a:rPr sz="2400"/>
                        <a:t>0</a:t>
                      </a:r>
                    </a:p>
                  </a:txBody>
                  <a:tcPr marL="50800" marR="50800" marT="50800" marB="50800" anchor="ctr" horzOverflow="overflow"/>
                </a:tc>
                <a:tc>
                  <a:txBody>
                    <a:bodyPr/>
                    <a:lstStyle/>
                    <a:p>
                      <a:pPr defTabSz="914400"/>
                      <a:r>
                        <a:rPr sz="2400" dirty="0"/>
                        <a:t>1</a:t>
                      </a:r>
                    </a:p>
                  </a:txBody>
                  <a:tcPr marL="50800" marR="50800" marT="50800" marB="50800" anchor="ctr" horzOverflow="overflow"/>
                </a:tc>
                <a:tc>
                  <a:txBody>
                    <a:bodyPr/>
                    <a:lstStyle/>
                    <a:p>
                      <a:pPr defTabSz="914400"/>
                      <a:r>
                        <a:rPr sz="2400" dirty="0"/>
                        <a:t>0</a:t>
                      </a:r>
                    </a:p>
                  </a:txBody>
                  <a:tcPr marL="50800" marR="50800" marT="50800" marB="50800" anchor="ctr" horzOverflow="overflow"/>
                </a:tc>
                <a:extLst>
                  <a:ext uri="{0D108BD9-81ED-4DB2-BD59-A6C34878D82A}">
                    <a16:rowId xmlns:a16="http://schemas.microsoft.com/office/drawing/2014/main" val="10002"/>
                  </a:ext>
                </a:extLst>
              </a:tr>
              <a:tr h="444500">
                <a:tc>
                  <a:txBody>
                    <a:bodyPr/>
                    <a:lstStyle/>
                    <a:p>
                      <a:pPr defTabSz="914400"/>
                      <a:r>
                        <a:rPr sz="2400"/>
                        <a:t>1</a:t>
                      </a:r>
                    </a:p>
                  </a:txBody>
                  <a:tcPr marL="50800" marR="50800" marT="50800" marB="50800" anchor="ctr" horzOverflow="overflow"/>
                </a:tc>
                <a:tc>
                  <a:txBody>
                    <a:bodyPr/>
                    <a:lstStyle/>
                    <a:p>
                      <a:pPr defTabSz="914400"/>
                      <a:r>
                        <a:rPr sz="2400"/>
                        <a:t>0</a:t>
                      </a:r>
                    </a:p>
                  </a:txBody>
                  <a:tcPr marL="50800" marR="50800" marT="50800" marB="50800" anchor="ctr" horzOverflow="overflow"/>
                </a:tc>
                <a:tc>
                  <a:txBody>
                    <a:bodyPr/>
                    <a:lstStyle/>
                    <a:p>
                      <a:pPr defTabSz="914400"/>
                      <a:r>
                        <a:rPr sz="2400" dirty="0"/>
                        <a:t>0</a:t>
                      </a:r>
                    </a:p>
                  </a:txBody>
                  <a:tcPr marL="50800" marR="50800" marT="50800" marB="50800" anchor="ctr" horzOverflow="overflow"/>
                </a:tc>
                <a:extLst>
                  <a:ext uri="{0D108BD9-81ED-4DB2-BD59-A6C34878D82A}">
                    <a16:rowId xmlns:a16="http://schemas.microsoft.com/office/drawing/2014/main" val="10003"/>
                  </a:ext>
                </a:extLst>
              </a:tr>
              <a:tr h="444500">
                <a:tc>
                  <a:txBody>
                    <a:bodyPr/>
                    <a:lstStyle/>
                    <a:p>
                      <a:pPr defTabSz="914400"/>
                      <a:r>
                        <a:rPr sz="2400"/>
                        <a:t>1</a:t>
                      </a:r>
                    </a:p>
                  </a:txBody>
                  <a:tcPr marL="50800" marR="50800" marT="50800" marB="50800" anchor="ctr" horzOverflow="overflow"/>
                </a:tc>
                <a:tc>
                  <a:txBody>
                    <a:bodyPr/>
                    <a:lstStyle/>
                    <a:p>
                      <a:pPr defTabSz="914400"/>
                      <a:r>
                        <a:rPr sz="2400"/>
                        <a:t>1</a:t>
                      </a:r>
                    </a:p>
                  </a:txBody>
                  <a:tcPr marL="50800" marR="50800" marT="50800" marB="50800" anchor="ctr" horzOverflow="overflow"/>
                </a:tc>
                <a:tc>
                  <a:txBody>
                    <a:bodyPr/>
                    <a:lstStyle/>
                    <a:p>
                      <a:pPr defTabSz="914400"/>
                      <a:r>
                        <a:rPr sz="2400" dirty="0"/>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5" name="neuronaAND.png" descr="neuronaAND.png">
            <a:extLst>
              <a:ext uri="{FF2B5EF4-FFF2-40B4-BE49-F238E27FC236}">
                <a16:creationId xmlns:a16="http://schemas.microsoft.com/office/drawing/2014/main" id="{9AE794EF-B79B-0D25-ACD7-D09AA3010BFA}"/>
              </a:ext>
            </a:extLst>
          </p:cNvPr>
          <p:cNvPicPr>
            <a:picLocks noChangeAspect="1"/>
          </p:cNvPicPr>
          <p:nvPr/>
        </p:nvPicPr>
        <p:blipFill>
          <a:blip r:embed="rId3"/>
          <a:stretch>
            <a:fillRect/>
          </a:stretch>
        </p:blipFill>
        <p:spPr>
          <a:xfrm>
            <a:off x="3649948" y="3167805"/>
            <a:ext cx="4004330" cy="1632402"/>
          </a:xfrm>
          <a:prstGeom prst="rect">
            <a:avLst/>
          </a:prstGeom>
          <a:ln w="12700">
            <a:miter lim="400000"/>
          </a:ln>
        </p:spPr>
      </p:pic>
      <p:pic>
        <p:nvPicPr>
          <p:cNvPr id="9" name="tranAND.png" descr="tranAND.png">
            <a:extLst>
              <a:ext uri="{FF2B5EF4-FFF2-40B4-BE49-F238E27FC236}">
                <a16:creationId xmlns:a16="http://schemas.microsoft.com/office/drawing/2014/main" id="{4F49E789-9943-554C-13E6-31646622CACD}"/>
              </a:ext>
            </a:extLst>
          </p:cNvPr>
          <p:cNvPicPr>
            <a:picLocks noChangeAspect="1"/>
          </p:cNvPicPr>
          <p:nvPr/>
        </p:nvPicPr>
        <p:blipFill>
          <a:blip r:embed="rId4"/>
          <a:stretch>
            <a:fillRect/>
          </a:stretch>
        </p:blipFill>
        <p:spPr>
          <a:xfrm>
            <a:off x="8127166" y="2600910"/>
            <a:ext cx="2791846" cy="2766193"/>
          </a:xfrm>
          <a:prstGeom prst="rect">
            <a:avLst/>
          </a:prstGeom>
          <a:ln w="12700">
            <a:miter lim="400000"/>
          </a:ln>
        </p:spPr>
      </p:pic>
    </p:spTree>
    <p:extLst>
      <p:ext uri="{BB962C8B-B14F-4D97-AF65-F5344CB8AC3E}">
        <p14:creationId xmlns:p14="http://schemas.microsoft.com/office/powerpoint/2010/main" val="53357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pic>
        <p:nvPicPr>
          <p:cNvPr id="10" name="neuronaOR.png" descr="neuronaOR.png">
            <a:extLst>
              <a:ext uri="{FF2B5EF4-FFF2-40B4-BE49-F238E27FC236}">
                <a16:creationId xmlns:a16="http://schemas.microsoft.com/office/drawing/2014/main" id="{A1AA9A99-ABF8-84EB-CEF3-63734636B8A7}"/>
              </a:ext>
            </a:extLst>
          </p:cNvPr>
          <p:cNvPicPr>
            <a:picLocks noChangeAspect="1"/>
          </p:cNvPicPr>
          <p:nvPr/>
        </p:nvPicPr>
        <p:blipFill>
          <a:blip r:embed="rId3"/>
          <a:stretch>
            <a:fillRect/>
          </a:stretch>
        </p:blipFill>
        <p:spPr>
          <a:xfrm>
            <a:off x="3649948" y="3157206"/>
            <a:ext cx="4004328" cy="1632401"/>
          </a:xfrm>
          <a:prstGeom prst="rect">
            <a:avLst/>
          </a:prstGeom>
          <a:ln w="12700">
            <a:miter lim="400000"/>
          </a:ln>
        </p:spPr>
      </p:pic>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43</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dirty="0"/>
              <a:t>Veamos el ejemplo de funciones lógicas: </a:t>
            </a:r>
          </a:p>
          <a:p>
            <a:pPr marL="0" indent="0">
              <a:buNone/>
            </a:pPr>
            <a:r>
              <a:rPr lang="es-ES" b="1" dirty="0"/>
              <a:t>OR</a:t>
            </a:r>
            <a:r>
              <a:rPr lang="es-ES" dirty="0"/>
              <a:t> (2 entradas)</a:t>
            </a:r>
          </a:p>
          <a:p>
            <a:pPr marL="0" indent="0">
              <a:buNone/>
            </a:pPr>
            <a:endParaRPr lang="es-ES" dirty="0"/>
          </a:p>
          <a:p>
            <a:pPr marL="0" indent="0">
              <a:buNone/>
            </a:pPr>
            <a:endParaRPr lang="es-ES" dirty="0"/>
          </a:p>
        </p:txBody>
      </p:sp>
      <p:graphicFrame>
        <p:nvGraphicFramePr>
          <p:cNvPr id="3" name="Table 1">
            <a:extLst>
              <a:ext uri="{FF2B5EF4-FFF2-40B4-BE49-F238E27FC236}">
                <a16:creationId xmlns:a16="http://schemas.microsoft.com/office/drawing/2014/main" id="{3D3711DB-22AE-A8E2-E470-7139DF7C5A79}"/>
              </a:ext>
            </a:extLst>
          </p:cNvPr>
          <p:cNvGraphicFramePr/>
          <p:nvPr>
            <p:extLst>
              <p:ext uri="{D42A27DB-BD31-4B8C-83A1-F6EECF244321}">
                <p14:modId xmlns:p14="http://schemas.microsoft.com/office/powerpoint/2010/main" val="3041607888"/>
              </p:ext>
            </p:extLst>
          </p:nvPr>
        </p:nvGraphicFramePr>
        <p:xfrm>
          <a:off x="1373491" y="2853423"/>
          <a:ext cx="1435023" cy="2336800"/>
        </p:xfrm>
        <a:graphic>
          <a:graphicData uri="http://schemas.openxmlformats.org/drawingml/2006/table">
            <a:tbl>
              <a:tblPr/>
              <a:tblGrid>
                <a:gridCol w="478341">
                  <a:extLst>
                    <a:ext uri="{9D8B030D-6E8A-4147-A177-3AD203B41FA5}">
                      <a16:colId xmlns:a16="http://schemas.microsoft.com/office/drawing/2014/main" val="20000"/>
                    </a:ext>
                  </a:extLst>
                </a:gridCol>
                <a:gridCol w="478341">
                  <a:extLst>
                    <a:ext uri="{9D8B030D-6E8A-4147-A177-3AD203B41FA5}">
                      <a16:colId xmlns:a16="http://schemas.microsoft.com/office/drawing/2014/main" val="20001"/>
                    </a:ext>
                  </a:extLst>
                </a:gridCol>
                <a:gridCol w="478341">
                  <a:extLst>
                    <a:ext uri="{9D8B030D-6E8A-4147-A177-3AD203B41FA5}">
                      <a16:colId xmlns:a16="http://schemas.microsoft.com/office/drawing/2014/main" val="20002"/>
                    </a:ext>
                  </a:extLst>
                </a:gridCol>
              </a:tblGrid>
              <a:tr h="444500">
                <a:tc>
                  <a:txBody>
                    <a:bodyPr/>
                    <a:lstStyle/>
                    <a:p>
                      <a:pPr defTabSz="914400">
                        <a:defRPr sz="3200" b="1"/>
                      </a:pPr>
                      <a:r>
                        <a:rPr lang="en-US" sz="2400" dirty="0"/>
                        <a:t>x</a:t>
                      </a:r>
                      <a:r>
                        <a:rPr lang="en-US" sz="2400" baseline="-25000" dirty="0"/>
                        <a:t>1</a:t>
                      </a:r>
                      <a:endParaRPr sz="2400" baseline="-25000" dirty="0"/>
                    </a:p>
                  </a:txBody>
                  <a:tcPr marL="50800" marR="50800" marT="50800" marB="50800" anchor="ctr" horzOverflow="overflow"/>
                </a:tc>
                <a:tc>
                  <a:txBody>
                    <a:bodyPr/>
                    <a:lstStyle/>
                    <a:p>
                      <a:pPr defTabSz="914400">
                        <a:defRPr sz="3200" b="1"/>
                      </a:pPr>
                      <a:r>
                        <a:rPr lang="en-US" sz="2400" dirty="0"/>
                        <a:t>x</a:t>
                      </a:r>
                      <a:r>
                        <a:rPr lang="en-US" sz="2400" baseline="-25000" dirty="0"/>
                        <a:t>2</a:t>
                      </a:r>
                      <a:endParaRPr sz="2400" baseline="-25000" dirty="0"/>
                    </a:p>
                  </a:txBody>
                  <a:tcPr marL="50800" marR="50800" marT="50800" marB="50800" anchor="ctr" horzOverflow="overflow"/>
                </a:tc>
                <a:tc>
                  <a:txBody>
                    <a:bodyPr/>
                    <a:lstStyle/>
                    <a:p>
                      <a:pPr defTabSz="914400"/>
                      <a:r>
                        <a:rPr lang="en-US" sz="2400" b="1" dirty="0"/>
                        <a:t>y</a:t>
                      </a:r>
                      <a:endParaRPr sz="2400" b="1" dirty="0"/>
                    </a:p>
                  </a:txBody>
                  <a:tcPr marL="50800" marR="50800" marT="50800" marB="50800" anchor="ctr" horzOverflow="overflow"/>
                </a:tc>
                <a:extLst>
                  <a:ext uri="{0D108BD9-81ED-4DB2-BD59-A6C34878D82A}">
                    <a16:rowId xmlns:a16="http://schemas.microsoft.com/office/drawing/2014/main" val="10000"/>
                  </a:ext>
                </a:extLst>
              </a:tr>
              <a:tr h="444500">
                <a:tc>
                  <a:txBody>
                    <a:bodyPr/>
                    <a:lstStyle/>
                    <a:p>
                      <a:pPr defTabSz="914400"/>
                      <a:r>
                        <a:rPr sz="2400" dirty="0"/>
                        <a:t>0</a:t>
                      </a:r>
                    </a:p>
                  </a:txBody>
                  <a:tcPr marL="50800" marR="50800" marT="50800" marB="50800" anchor="ctr" horzOverflow="overflow"/>
                </a:tc>
                <a:tc>
                  <a:txBody>
                    <a:bodyPr/>
                    <a:lstStyle/>
                    <a:p>
                      <a:pPr defTabSz="914400"/>
                      <a:r>
                        <a:rPr sz="2400" dirty="0"/>
                        <a:t>0</a:t>
                      </a:r>
                    </a:p>
                  </a:txBody>
                  <a:tcPr marL="50800" marR="50800" marT="50800" marB="50800" anchor="ctr" horzOverflow="overflow"/>
                </a:tc>
                <a:tc>
                  <a:txBody>
                    <a:bodyPr/>
                    <a:lstStyle/>
                    <a:p>
                      <a:pPr defTabSz="914400"/>
                      <a:r>
                        <a:rPr sz="2400"/>
                        <a:t>0</a:t>
                      </a:r>
                    </a:p>
                  </a:txBody>
                  <a:tcPr marL="50800" marR="50800" marT="50800" marB="50800" anchor="ctr" horzOverflow="overflow"/>
                </a:tc>
                <a:extLst>
                  <a:ext uri="{0D108BD9-81ED-4DB2-BD59-A6C34878D82A}">
                    <a16:rowId xmlns:a16="http://schemas.microsoft.com/office/drawing/2014/main" val="10001"/>
                  </a:ext>
                </a:extLst>
              </a:tr>
              <a:tr h="444500">
                <a:tc>
                  <a:txBody>
                    <a:bodyPr/>
                    <a:lstStyle/>
                    <a:p>
                      <a:pPr defTabSz="914400"/>
                      <a:r>
                        <a:rPr sz="2400"/>
                        <a:t>0</a:t>
                      </a:r>
                    </a:p>
                  </a:txBody>
                  <a:tcPr marL="50800" marR="50800" marT="50800" marB="50800" anchor="ctr" horzOverflow="overflow"/>
                </a:tc>
                <a:tc>
                  <a:txBody>
                    <a:bodyPr/>
                    <a:lstStyle/>
                    <a:p>
                      <a:pPr defTabSz="914400"/>
                      <a:r>
                        <a:rPr sz="2400" dirty="0"/>
                        <a:t>1</a:t>
                      </a:r>
                    </a:p>
                  </a:txBody>
                  <a:tcPr marL="50800" marR="50800" marT="50800" marB="50800" anchor="ctr" horzOverflow="overflow"/>
                </a:tc>
                <a:tc>
                  <a:txBody>
                    <a:bodyPr/>
                    <a:lstStyle/>
                    <a:p>
                      <a:pPr defTabSz="914400"/>
                      <a:r>
                        <a:rPr lang="en-US" sz="2400" dirty="0"/>
                        <a:t>1</a:t>
                      </a:r>
                      <a:endParaRPr sz="2400" dirty="0"/>
                    </a:p>
                  </a:txBody>
                  <a:tcPr marL="50800" marR="50800" marT="50800" marB="50800" anchor="ctr" horzOverflow="overflow"/>
                </a:tc>
                <a:extLst>
                  <a:ext uri="{0D108BD9-81ED-4DB2-BD59-A6C34878D82A}">
                    <a16:rowId xmlns:a16="http://schemas.microsoft.com/office/drawing/2014/main" val="10002"/>
                  </a:ext>
                </a:extLst>
              </a:tr>
              <a:tr h="444500">
                <a:tc>
                  <a:txBody>
                    <a:bodyPr/>
                    <a:lstStyle/>
                    <a:p>
                      <a:pPr defTabSz="914400"/>
                      <a:r>
                        <a:rPr sz="2400"/>
                        <a:t>1</a:t>
                      </a:r>
                    </a:p>
                  </a:txBody>
                  <a:tcPr marL="50800" marR="50800" marT="50800" marB="50800" anchor="ctr" horzOverflow="overflow"/>
                </a:tc>
                <a:tc>
                  <a:txBody>
                    <a:bodyPr/>
                    <a:lstStyle/>
                    <a:p>
                      <a:pPr defTabSz="914400"/>
                      <a:r>
                        <a:rPr sz="2400"/>
                        <a:t>0</a:t>
                      </a:r>
                    </a:p>
                  </a:txBody>
                  <a:tcPr marL="50800" marR="50800" marT="50800" marB="50800" anchor="ctr" horzOverflow="overflow"/>
                </a:tc>
                <a:tc>
                  <a:txBody>
                    <a:bodyPr/>
                    <a:lstStyle/>
                    <a:p>
                      <a:pPr defTabSz="914400"/>
                      <a:r>
                        <a:rPr lang="en-US" sz="2400" dirty="0"/>
                        <a:t>1</a:t>
                      </a:r>
                      <a:endParaRPr sz="2400" dirty="0"/>
                    </a:p>
                  </a:txBody>
                  <a:tcPr marL="50800" marR="50800" marT="50800" marB="50800" anchor="ctr" horzOverflow="overflow"/>
                </a:tc>
                <a:extLst>
                  <a:ext uri="{0D108BD9-81ED-4DB2-BD59-A6C34878D82A}">
                    <a16:rowId xmlns:a16="http://schemas.microsoft.com/office/drawing/2014/main" val="10003"/>
                  </a:ext>
                </a:extLst>
              </a:tr>
              <a:tr h="444500">
                <a:tc>
                  <a:txBody>
                    <a:bodyPr/>
                    <a:lstStyle/>
                    <a:p>
                      <a:pPr defTabSz="914400"/>
                      <a:r>
                        <a:rPr sz="2400"/>
                        <a:t>1</a:t>
                      </a:r>
                    </a:p>
                  </a:txBody>
                  <a:tcPr marL="50800" marR="50800" marT="50800" marB="50800" anchor="ctr" horzOverflow="overflow"/>
                </a:tc>
                <a:tc>
                  <a:txBody>
                    <a:bodyPr/>
                    <a:lstStyle/>
                    <a:p>
                      <a:pPr defTabSz="914400"/>
                      <a:r>
                        <a:rPr sz="2400"/>
                        <a:t>1</a:t>
                      </a:r>
                    </a:p>
                  </a:txBody>
                  <a:tcPr marL="50800" marR="50800" marT="50800" marB="50800" anchor="ctr" horzOverflow="overflow"/>
                </a:tc>
                <a:tc>
                  <a:txBody>
                    <a:bodyPr/>
                    <a:lstStyle/>
                    <a:p>
                      <a:pPr defTabSz="914400"/>
                      <a:r>
                        <a:rPr sz="2400" dirty="0"/>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11" name="tranOR.png" descr="tranOR.png">
            <a:extLst>
              <a:ext uri="{FF2B5EF4-FFF2-40B4-BE49-F238E27FC236}">
                <a16:creationId xmlns:a16="http://schemas.microsoft.com/office/drawing/2014/main" id="{9E9A6FBB-463F-2C2B-0D68-32E5DEF369E1}"/>
              </a:ext>
            </a:extLst>
          </p:cNvPr>
          <p:cNvPicPr>
            <a:picLocks noChangeAspect="1"/>
          </p:cNvPicPr>
          <p:nvPr/>
        </p:nvPicPr>
        <p:blipFill>
          <a:blip r:embed="rId4"/>
          <a:stretch>
            <a:fillRect/>
          </a:stretch>
        </p:blipFill>
        <p:spPr>
          <a:xfrm>
            <a:off x="8238359" y="2607227"/>
            <a:ext cx="2680653" cy="2755592"/>
          </a:xfrm>
          <a:prstGeom prst="rect">
            <a:avLst/>
          </a:prstGeom>
          <a:ln w="12700">
            <a:miter lim="400000"/>
          </a:ln>
        </p:spPr>
      </p:pic>
    </p:spTree>
    <p:extLst>
      <p:ext uri="{BB962C8B-B14F-4D97-AF65-F5344CB8AC3E}">
        <p14:creationId xmlns:p14="http://schemas.microsoft.com/office/powerpoint/2010/main" val="1467065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Perceptrón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44</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4" name="Content Placeholder 3">
            <a:extLst>
              <a:ext uri="{FF2B5EF4-FFF2-40B4-BE49-F238E27FC236}">
                <a16:creationId xmlns:a16="http://schemas.microsoft.com/office/drawing/2014/main" id="{7AA0342E-57D8-B531-7767-3D031C9586DF}"/>
              </a:ext>
            </a:extLst>
          </p:cNvPr>
          <p:cNvSpPr>
            <a:spLocks noGrp="1"/>
          </p:cNvSpPr>
          <p:nvPr>
            <p:ph idx="1"/>
          </p:nvPr>
        </p:nvSpPr>
        <p:spPr>
          <a:xfrm>
            <a:off x="700636" y="1602463"/>
            <a:ext cx="10691264" cy="4427145"/>
          </a:xfrm>
        </p:spPr>
        <p:txBody>
          <a:bodyPr>
            <a:normAutofit/>
          </a:bodyPr>
          <a:lstStyle/>
          <a:p>
            <a:pPr marL="0" indent="0">
              <a:buNone/>
            </a:pPr>
            <a:r>
              <a:rPr lang="es-ES" dirty="0"/>
              <a:t>Veamos el ejemplo de funciones lógicas: </a:t>
            </a:r>
          </a:p>
          <a:p>
            <a:pPr marL="0" indent="0">
              <a:buNone/>
            </a:pPr>
            <a:r>
              <a:rPr lang="es-ES" b="1" dirty="0"/>
              <a:t>XOR</a:t>
            </a:r>
            <a:r>
              <a:rPr lang="es-ES" dirty="0"/>
              <a:t> (2 entradas)</a:t>
            </a:r>
          </a:p>
          <a:p>
            <a:pPr marL="0" indent="0">
              <a:buNone/>
            </a:pPr>
            <a:endParaRPr lang="es-ES" dirty="0"/>
          </a:p>
          <a:p>
            <a:pPr marL="0" indent="0">
              <a:buNone/>
            </a:pPr>
            <a:endParaRPr lang="es-ES" dirty="0"/>
          </a:p>
        </p:txBody>
      </p:sp>
      <p:graphicFrame>
        <p:nvGraphicFramePr>
          <p:cNvPr id="3" name="Table 1">
            <a:extLst>
              <a:ext uri="{FF2B5EF4-FFF2-40B4-BE49-F238E27FC236}">
                <a16:creationId xmlns:a16="http://schemas.microsoft.com/office/drawing/2014/main" id="{3D3711DB-22AE-A8E2-E470-7139DF7C5A79}"/>
              </a:ext>
            </a:extLst>
          </p:cNvPr>
          <p:cNvGraphicFramePr/>
          <p:nvPr>
            <p:extLst>
              <p:ext uri="{D42A27DB-BD31-4B8C-83A1-F6EECF244321}">
                <p14:modId xmlns:p14="http://schemas.microsoft.com/office/powerpoint/2010/main" val="1345596145"/>
              </p:ext>
            </p:extLst>
          </p:nvPr>
        </p:nvGraphicFramePr>
        <p:xfrm>
          <a:off x="1373491" y="2853423"/>
          <a:ext cx="1435023" cy="2336800"/>
        </p:xfrm>
        <a:graphic>
          <a:graphicData uri="http://schemas.openxmlformats.org/drawingml/2006/table">
            <a:tbl>
              <a:tblPr/>
              <a:tblGrid>
                <a:gridCol w="478341">
                  <a:extLst>
                    <a:ext uri="{9D8B030D-6E8A-4147-A177-3AD203B41FA5}">
                      <a16:colId xmlns:a16="http://schemas.microsoft.com/office/drawing/2014/main" val="20000"/>
                    </a:ext>
                  </a:extLst>
                </a:gridCol>
                <a:gridCol w="478341">
                  <a:extLst>
                    <a:ext uri="{9D8B030D-6E8A-4147-A177-3AD203B41FA5}">
                      <a16:colId xmlns:a16="http://schemas.microsoft.com/office/drawing/2014/main" val="20001"/>
                    </a:ext>
                  </a:extLst>
                </a:gridCol>
                <a:gridCol w="478341">
                  <a:extLst>
                    <a:ext uri="{9D8B030D-6E8A-4147-A177-3AD203B41FA5}">
                      <a16:colId xmlns:a16="http://schemas.microsoft.com/office/drawing/2014/main" val="20002"/>
                    </a:ext>
                  </a:extLst>
                </a:gridCol>
              </a:tblGrid>
              <a:tr h="444500">
                <a:tc>
                  <a:txBody>
                    <a:bodyPr/>
                    <a:lstStyle/>
                    <a:p>
                      <a:pPr defTabSz="914400">
                        <a:defRPr sz="3200" b="1"/>
                      </a:pPr>
                      <a:r>
                        <a:rPr lang="en-US" sz="2400" dirty="0"/>
                        <a:t>x</a:t>
                      </a:r>
                      <a:r>
                        <a:rPr lang="en-US" sz="2400" baseline="-25000" dirty="0"/>
                        <a:t>1</a:t>
                      </a:r>
                      <a:endParaRPr sz="2400" baseline="-25000" dirty="0"/>
                    </a:p>
                  </a:txBody>
                  <a:tcPr marL="50800" marR="50800" marT="50800" marB="50800" anchor="ctr" horzOverflow="overflow"/>
                </a:tc>
                <a:tc>
                  <a:txBody>
                    <a:bodyPr/>
                    <a:lstStyle/>
                    <a:p>
                      <a:pPr defTabSz="914400">
                        <a:defRPr sz="3200" b="1"/>
                      </a:pPr>
                      <a:r>
                        <a:rPr lang="en-US" sz="2400" dirty="0"/>
                        <a:t>x</a:t>
                      </a:r>
                      <a:r>
                        <a:rPr lang="en-US" sz="2400" baseline="-25000" dirty="0"/>
                        <a:t>2</a:t>
                      </a:r>
                      <a:endParaRPr sz="2400" baseline="-25000" dirty="0"/>
                    </a:p>
                  </a:txBody>
                  <a:tcPr marL="50800" marR="50800" marT="50800" marB="50800" anchor="ctr" horzOverflow="overflow"/>
                </a:tc>
                <a:tc>
                  <a:txBody>
                    <a:bodyPr/>
                    <a:lstStyle/>
                    <a:p>
                      <a:pPr defTabSz="914400"/>
                      <a:r>
                        <a:rPr lang="en-US" sz="2400" b="1" dirty="0"/>
                        <a:t>y</a:t>
                      </a:r>
                      <a:endParaRPr sz="2400" b="1" dirty="0"/>
                    </a:p>
                  </a:txBody>
                  <a:tcPr marL="50800" marR="50800" marT="50800" marB="50800" anchor="ctr" horzOverflow="overflow"/>
                </a:tc>
                <a:extLst>
                  <a:ext uri="{0D108BD9-81ED-4DB2-BD59-A6C34878D82A}">
                    <a16:rowId xmlns:a16="http://schemas.microsoft.com/office/drawing/2014/main" val="10000"/>
                  </a:ext>
                </a:extLst>
              </a:tr>
              <a:tr h="444500">
                <a:tc>
                  <a:txBody>
                    <a:bodyPr/>
                    <a:lstStyle/>
                    <a:p>
                      <a:pPr defTabSz="914400"/>
                      <a:r>
                        <a:rPr sz="2400" dirty="0"/>
                        <a:t>0</a:t>
                      </a:r>
                    </a:p>
                  </a:txBody>
                  <a:tcPr marL="50800" marR="50800" marT="50800" marB="50800" anchor="ctr" horzOverflow="overflow"/>
                </a:tc>
                <a:tc>
                  <a:txBody>
                    <a:bodyPr/>
                    <a:lstStyle/>
                    <a:p>
                      <a:pPr defTabSz="914400"/>
                      <a:r>
                        <a:rPr sz="2400" dirty="0"/>
                        <a:t>0</a:t>
                      </a:r>
                    </a:p>
                  </a:txBody>
                  <a:tcPr marL="50800" marR="50800" marT="50800" marB="50800" anchor="ctr" horzOverflow="overflow"/>
                </a:tc>
                <a:tc>
                  <a:txBody>
                    <a:bodyPr/>
                    <a:lstStyle/>
                    <a:p>
                      <a:pPr defTabSz="914400"/>
                      <a:r>
                        <a:rPr sz="2400"/>
                        <a:t>0</a:t>
                      </a:r>
                    </a:p>
                  </a:txBody>
                  <a:tcPr marL="50800" marR="50800" marT="50800" marB="50800" anchor="ctr" horzOverflow="overflow"/>
                </a:tc>
                <a:extLst>
                  <a:ext uri="{0D108BD9-81ED-4DB2-BD59-A6C34878D82A}">
                    <a16:rowId xmlns:a16="http://schemas.microsoft.com/office/drawing/2014/main" val="10001"/>
                  </a:ext>
                </a:extLst>
              </a:tr>
              <a:tr h="444500">
                <a:tc>
                  <a:txBody>
                    <a:bodyPr/>
                    <a:lstStyle/>
                    <a:p>
                      <a:pPr defTabSz="914400"/>
                      <a:r>
                        <a:rPr sz="2400"/>
                        <a:t>0</a:t>
                      </a:r>
                    </a:p>
                  </a:txBody>
                  <a:tcPr marL="50800" marR="50800" marT="50800" marB="50800" anchor="ctr" horzOverflow="overflow"/>
                </a:tc>
                <a:tc>
                  <a:txBody>
                    <a:bodyPr/>
                    <a:lstStyle/>
                    <a:p>
                      <a:pPr defTabSz="914400"/>
                      <a:r>
                        <a:rPr sz="2400" dirty="0"/>
                        <a:t>1</a:t>
                      </a:r>
                    </a:p>
                  </a:txBody>
                  <a:tcPr marL="50800" marR="50800" marT="50800" marB="50800" anchor="ctr" horzOverflow="overflow"/>
                </a:tc>
                <a:tc>
                  <a:txBody>
                    <a:bodyPr/>
                    <a:lstStyle/>
                    <a:p>
                      <a:pPr defTabSz="914400"/>
                      <a:r>
                        <a:rPr lang="en-US" sz="2400" dirty="0"/>
                        <a:t>1</a:t>
                      </a:r>
                      <a:endParaRPr sz="2400" dirty="0"/>
                    </a:p>
                  </a:txBody>
                  <a:tcPr marL="50800" marR="50800" marT="50800" marB="50800" anchor="ctr" horzOverflow="overflow"/>
                </a:tc>
                <a:extLst>
                  <a:ext uri="{0D108BD9-81ED-4DB2-BD59-A6C34878D82A}">
                    <a16:rowId xmlns:a16="http://schemas.microsoft.com/office/drawing/2014/main" val="10002"/>
                  </a:ext>
                </a:extLst>
              </a:tr>
              <a:tr h="444500">
                <a:tc>
                  <a:txBody>
                    <a:bodyPr/>
                    <a:lstStyle/>
                    <a:p>
                      <a:pPr defTabSz="914400"/>
                      <a:r>
                        <a:rPr sz="2400"/>
                        <a:t>1</a:t>
                      </a:r>
                    </a:p>
                  </a:txBody>
                  <a:tcPr marL="50800" marR="50800" marT="50800" marB="50800" anchor="ctr" horzOverflow="overflow"/>
                </a:tc>
                <a:tc>
                  <a:txBody>
                    <a:bodyPr/>
                    <a:lstStyle/>
                    <a:p>
                      <a:pPr defTabSz="914400"/>
                      <a:r>
                        <a:rPr sz="2400"/>
                        <a:t>0</a:t>
                      </a:r>
                    </a:p>
                  </a:txBody>
                  <a:tcPr marL="50800" marR="50800" marT="50800" marB="50800" anchor="ctr" horzOverflow="overflow"/>
                </a:tc>
                <a:tc>
                  <a:txBody>
                    <a:bodyPr/>
                    <a:lstStyle/>
                    <a:p>
                      <a:pPr defTabSz="914400"/>
                      <a:r>
                        <a:rPr lang="en-US" sz="2400" dirty="0"/>
                        <a:t>1</a:t>
                      </a:r>
                      <a:endParaRPr sz="2400" dirty="0"/>
                    </a:p>
                  </a:txBody>
                  <a:tcPr marL="50800" marR="50800" marT="50800" marB="50800" anchor="ctr" horzOverflow="overflow"/>
                </a:tc>
                <a:extLst>
                  <a:ext uri="{0D108BD9-81ED-4DB2-BD59-A6C34878D82A}">
                    <a16:rowId xmlns:a16="http://schemas.microsoft.com/office/drawing/2014/main" val="10003"/>
                  </a:ext>
                </a:extLst>
              </a:tr>
              <a:tr h="444500">
                <a:tc>
                  <a:txBody>
                    <a:bodyPr/>
                    <a:lstStyle/>
                    <a:p>
                      <a:pPr defTabSz="914400"/>
                      <a:r>
                        <a:rPr sz="2400"/>
                        <a:t>1</a:t>
                      </a:r>
                    </a:p>
                  </a:txBody>
                  <a:tcPr marL="50800" marR="50800" marT="50800" marB="50800" anchor="ctr" horzOverflow="overflow"/>
                </a:tc>
                <a:tc>
                  <a:txBody>
                    <a:bodyPr/>
                    <a:lstStyle/>
                    <a:p>
                      <a:pPr defTabSz="914400"/>
                      <a:r>
                        <a:rPr sz="2400"/>
                        <a:t>1</a:t>
                      </a:r>
                    </a:p>
                  </a:txBody>
                  <a:tcPr marL="50800" marR="50800" marT="50800" marB="50800" anchor="ctr" horzOverflow="overflow"/>
                </a:tc>
                <a:tc>
                  <a:txBody>
                    <a:bodyPr/>
                    <a:lstStyle/>
                    <a:p>
                      <a:pPr defTabSz="914400"/>
                      <a:r>
                        <a:rPr lang="en-US" sz="2400" dirty="0"/>
                        <a:t>0</a:t>
                      </a:r>
                      <a:endParaRPr sz="2400" dirty="0"/>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5" name="tranXOR.png" descr="tranXOR.png">
            <a:extLst>
              <a:ext uri="{FF2B5EF4-FFF2-40B4-BE49-F238E27FC236}">
                <a16:creationId xmlns:a16="http://schemas.microsoft.com/office/drawing/2014/main" id="{F5CF983C-F19C-40A8-CF6B-EE92BFED20BD}"/>
              </a:ext>
            </a:extLst>
          </p:cNvPr>
          <p:cNvPicPr>
            <a:picLocks noChangeAspect="1"/>
          </p:cNvPicPr>
          <p:nvPr/>
        </p:nvPicPr>
        <p:blipFill>
          <a:blip r:embed="rId3"/>
          <a:stretch>
            <a:fillRect/>
          </a:stretch>
        </p:blipFill>
        <p:spPr>
          <a:xfrm>
            <a:off x="4852589" y="2514705"/>
            <a:ext cx="3209060" cy="3298770"/>
          </a:xfrm>
          <a:prstGeom prst="rect">
            <a:avLst/>
          </a:prstGeom>
          <a:ln w="12700">
            <a:miter lim="400000"/>
          </a:ln>
        </p:spPr>
      </p:pic>
    </p:spTree>
    <p:extLst>
      <p:ext uri="{BB962C8B-B14F-4D97-AF65-F5344CB8AC3E}">
        <p14:creationId xmlns:p14="http://schemas.microsoft.com/office/powerpoint/2010/main" val="1474108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a:solidFill>
                  <a:schemeClr val="bg1"/>
                </a:solidFill>
              </a:rPr>
              <a:t>Redes </a:t>
            </a:r>
            <a:r>
              <a:rPr lang="es-ES_tradnl" dirty="0" err="1">
                <a:solidFill>
                  <a:schemeClr val="bg1"/>
                </a:solidFill>
              </a:rPr>
              <a:t>Feed-foRward</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2256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normAutofit/>
          </a:bodyPr>
          <a:lstStyle/>
          <a:p>
            <a:r>
              <a:rPr lang="es-ES_tradnl" dirty="0"/>
              <a:t>Redes </a:t>
            </a:r>
            <a:r>
              <a:rPr lang="es-ES_tradnl" dirty="0" err="1"/>
              <a:t>Feed-foRward</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01228"/>
            <a:ext cx="10691264" cy="4128380"/>
          </a:xfrm>
        </p:spPr>
        <p:txBody>
          <a:bodyPr>
            <a:normAutofit/>
          </a:bodyPr>
          <a:lstStyle/>
          <a:p>
            <a:pPr marL="0" indent="0">
              <a:buNone/>
            </a:pPr>
            <a:r>
              <a:rPr lang="es-ES" sz="2400" dirty="0"/>
              <a:t>La forma de tener fronteras de decisión más complejas que la lineales o regresiones más complejas que la lineal, una forma de resolverlo es armando una red formada por neuronas en capas, en donde cada capa se conecta con la siguiente pero nunca hay retroalimentación.</a:t>
            </a:r>
          </a:p>
          <a:p>
            <a:pPr marL="0" indent="0">
              <a:buNone/>
            </a:pPr>
            <a:r>
              <a:rPr lang="es-ES" sz="2400" dirty="0"/>
              <a:t>Además, este tipo de redes, también llamadas redes densas, una neurona de una capa se conecta con todas las neuronas de la siguiente capa.</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057367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normAutofit/>
          </a:bodyPr>
          <a:lstStyle/>
          <a:p>
            <a:r>
              <a:rPr lang="es-ES_tradnl" dirty="0"/>
              <a:t>Redes </a:t>
            </a:r>
            <a:r>
              <a:rPr lang="es-ES_tradnl" dirty="0" err="1"/>
              <a:t>Feed-foRward</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47</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7" name="neuron4capas.png" descr="neuron4capas.png">
            <a:extLst>
              <a:ext uri="{FF2B5EF4-FFF2-40B4-BE49-F238E27FC236}">
                <a16:creationId xmlns:a16="http://schemas.microsoft.com/office/drawing/2014/main" id="{B9D9EBFA-99E9-52CA-E235-203E6B5AD6D7}"/>
              </a:ext>
            </a:extLst>
          </p:cNvPr>
          <p:cNvPicPr>
            <a:picLocks noChangeAspect="1"/>
          </p:cNvPicPr>
          <p:nvPr/>
        </p:nvPicPr>
        <p:blipFill>
          <a:blip r:embed="rId3"/>
          <a:stretch>
            <a:fillRect/>
          </a:stretch>
        </p:blipFill>
        <p:spPr>
          <a:xfrm>
            <a:off x="4282749" y="1766047"/>
            <a:ext cx="4151764" cy="4169857"/>
          </a:xfrm>
          <a:prstGeom prst="rect">
            <a:avLst/>
          </a:prstGeom>
          <a:ln w="12700">
            <a:miter lim="400000"/>
          </a:ln>
        </p:spPr>
      </p:pic>
    </p:spTree>
    <p:extLst>
      <p:ext uri="{BB962C8B-B14F-4D97-AF65-F5344CB8AC3E}">
        <p14:creationId xmlns:p14="http://schemas.microsoft.com/office/powerpoint/2010/main" val="3996139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normAutofit/>
          </a:bodyPr>
          <a:lstStyle/>
          <a:p>
            <a:r>
              <a:rPr lang="es-ES_tradnl" dirty="0"/>
              <a:t>Redes </a:t>
            </a:r>
            <a:r>
              <a:rPr lang="es-ES_tradnl" dirty="0" err="1"/>
              <a:t>Feed-foRward</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01228"/>
            <a:ext cx="10691264" cy="4128380"/>
          </a:xfrm>
        </p:spPr>
        <p:txBody>
          <a:bodyPr>
            <a:normAutofit/>
          </a:bodyPr>
          <a:lstStyle/>
          <a:p>
            <a:pPr marL="0" indent="0">
              <a:buNone/>
            </a:pPr>
            <a:r>
              <a:rPr lang="es-ES" sz="2400" dirty="0"/>
              <a:t>Este tipo de redes, la capa intermedia transforma el espacio de entrada en diferentes espacios generalmente no lineales. </a:t>
            </a:r>
          </a:p>
          <a:p>
            <a:pPr marL="0" indent="0">
              <a:buNone/>
            </a:pPr>
            <a:r>
              <a:rPr lang="es-ES" sz="2400" dirty="0"/>
              <a:t>Si todas las neuronas tienen función de activación lineal, la red colapsa a una sola neurona, por lo que una red </a:t>
            </a:r>
            <a:r>
              <a:rPr lang="es-ES" sz="2400" dirty="0" err="1"/>
              <a:t>feed</a:t>
            </a:r>
            <a:r>
              <a:rPr lang="es-ES" sz="2400" dirty="0"/>
              <a:t>-forward se justifica en casos no lineales.</a:t>
            </a:r>
          </a:p>
          <a:p>
            <a:pPr marL="0" indent="0">
              <a:buNone/>
            </a:pPr>
            <a:endParaRPr lang="es-ES" sz="2400" dirty="0"/>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555893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normAutofit/>
          </a:bodyPr>
          <a:lstStyle/>
          <a:p>
            <a:r>
              <a:rPr lang="es-ES_tradnl" dirty="0"/>
              <a:t>Redes </a:t>
            </a:r>
            <a:r>
              <a:rPr lang="es-ES_tradnl" dirty="0" err="1"/>
              <a:t>Feed-foRward</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49</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01228"/>
                <a:ext cx="10691264" cy="4128380"/>
              </a:xfrm>
            </p:spPr>
            <p:txBody>
              <a:bodyPr>
                <a:normAutofit/>
              </a:bodyPr>
              <a:lstStyle/>
              <a:p>
                <a:pPr marL="0" indent="0">
                  <a:buNone/>
                </a:pPr>
                <a:r>
                  <a:rPr lang="es-ES" sz="2400" dirty="0"/>
                  <a:t>Cada neurona de la capa intermedia tiene la misma función de activación y su salida es:</a:t>
                </a:r>
              </a:p>
              <a:p>
                <a:pPr marL="0" indent="0">
                  <a:buNone/>
                </a:pPr>
                <a14:m>
                  <m:oMathPara xmlns:m="http://schemas.openxmlformats.org/officeDocument/2006/math">
                    <m:oMathParaPr>
                      <m:jc m:val="centerGroup"/>
                    </m:oMathParaPr>
                    <m:oMath xmlns:m="http://schemas.openxmlformats.org/officeDocument/2006/math">
                      <m:sSub>
                        <m:sSubPr>
                          <m:ctrlP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𝐴</m:t>
                          </m:r>
                        </m:e>
                        <m:sub>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𝑔</m:t>
                      </m:r>
                      <m:d>
                        <m:dPr>
                          <m:ctrlP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𝑘𝑖</m:t>
                                  </m:r>
                                </m:sub>
                              </m:sSub>
                            </m:e>
                          </m:nary>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sub>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e>
                      </m:d>
                    </m:oMath>
                  </m:oMathPara>
                </a14:m>
                <a:endParaRPr lang="es-ES" sz="2400" dirty="0"/>
              </a:p>
              <a:p>
                <a:pPr marL="0" indent="0">
                  <a:buNone/>
                </a:pPr>
                <a:r>
                  <a:rPr lang="es-ES" sz="2400" dirty="0"/>
                  <a:t>Esta transformación producida por la capa intermedia, luego ingresan como entrada a la capa final:</a:t>
                </a:r>
              </a:p>
              <a:p>
                <a:pPr marL="0" indent="0">
                  <a:buNone/>
                </a:pPr>
                <a14:m>
                  <m:oMathPara xmlns:m="http://schemas.openxmlformats.org/officeDocument/2006/math">
                    <m:oMathParaPr>
                      <m:jc m:val="centerGroup"/>
                    </m:oMathParaPr>
                    <m:oMath xmlns:m="http://schemas.openxmlformats.org/officeDocument/2006/math">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𝐾</m:t>
                              </m:r>
                            </m:sup>
                            <m:e>
                              <m:sSub>
                                <m:sSubPr>
                                  <m:ctrlP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𝐴</m:t>
                                  </m:r>
                                </m:e>
                                <m:sub>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sSub>
                                <m:sSubPr>
                                  <m:ctrlP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2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𝜔</m:t>
                                  </m:r>
                                </m:e>
                                <m:sub>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𝑘</m:t>
                                  </m:r>
                                </m:sub>
                              </m:sSub>
                            </m:e>
                          </m:nary>
                          <m:r>
                            <a:rPr kumimoji="0" lang="en-US" sz="2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lang="en-US" sz="2400" i="1" spc="-26">
                              <a:latin typeface="Cambria Math" panose="02040503050406030204" pitchFamily="18" charset="0"/>
                              <a:ea typeface="Cambria Math" panose="02040503050406030204" pitchFamily="18" charset="0"/>
                              <a:sym typeface="Graphik Compact Regular"/>
                            </a:rPr>
                            <m:t>𝛽</m:t>
                          </m:r>
                        </m:e>
                      </m:d>
                    </m:oMath>
                  </m:oMathPara>
                </a14:m>
                <a:endParaRPr lang="es-ES_tradnl" sz="5400" dirty="0"/>
              </a:p>
              <a:p>
                <a:pPr marL="0" indent="0">
                  <a:buNone/>
                </a:pPr>
                <a:endParaRPr lang="es-ES" sz="2400" dirty="0"/>
              </a:p>
              <a:p>
                <a:pPr marL="0" indent="0">
                  <a:buNone/>
                </a:pPr>
                <a:endParaRPr lang="es-ES"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01228"/>
                <a:ext cx="10691264" cy="4128380"/>
              </a:xfrm>
              <a:blipFill>
                <a:blip r:embed="rId3"/>
                <a:stretch>
                  <a:fillRect l="-949" t="-6748" b="-42331"/>
                </a:stretch>
              </a:blipFill>
            </p:spPr>
            <p:txBody>
              <a:bodyPr/>
              <a:lstStyle/>
              <a:p>
                <a:r>
                  <a:rPr lang="es-ES_tradnl">
                    <a:noFill/>
                  </a:rPr>
                  <a:t> </a:t>
                </a:r>
              </a:p>
            </p:txBody>
          </p:sp>
        </mc:Fallback>
      </mc:AlternateContent>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385295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Árboles de Regresión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72281"/>
            <a:ext cx="10691264" cy="4357327"/>
          </a:xfrm>
        </p:spPr>
        <p:txBody>
          <a:bodyPr>
            <a:normAutofit/>
          </a:bodyPr>
          <a:lstStyle/>
          <a:p>
            <a:pPr marL="0" indent="0">
              <a:buNone/>
            </a:pPr>
            <a:r>
              <a:rPr lang="es-ES" b="1" dirty="0">
                <a:solidFill>
                  <a:schemeClr val="accent2"/>
                </a:solidFill>
              </a:rPr>
              <a:t>Recursive </a:t>
            </a:r>
            <a:r>
              <a:rPr lang="es-ES" b="1" dirty="0" err="1">
                <a:solidFill>
                  <a:schemeClr val="accent2"/>
                </a:solidFill>
              </a:rPr>
              <a:t>binary</a:t>
            </a:r>
            <a:r>
              <a:rPr lang="es-ES" b="1" dirty="0">
                <a:solidFill>
                  <a:schemeClr val="accent2"/>
                </a:solidFill>
              </a:rPr>
              <a:t> </a:t>
            </a:r>
            <a:r>
              <a:rPr lang="es-ES" b="1" dirty="0" err="1">
                <a:solidFill>
                  <a:schemeClr val="accent2"/>
                </a:solidFill>
              </a:rPr>
              <a:t>splitting</a:t>
            </a:r>
            <a:endParaRPr lang="es-ES" b="1" dirty="0">
              <a:solidFill>
                <a:schemeClr val="accent2"/>
              </a:solidFill>
            </a:endParaRPr>
          </a:p>
          <a:p>
            <a:pPr marL="0" indent="0">
              <a:buNone/>
            </a:pPr>
            <a:r>
              <a:rPr lang="es-ES" b="1" dirty="0">
                <a:solidFill>
                  <a:schemeClr val="accent2"/>
                </a:solidFill>
              </a:rPr>
              <a:t> </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3" name="rect23432dsddllldd1.png" descr="rect23432dsddllldd1.png">
            <a:extLst>
              <a:ext uri="{FF2B5EF4-FFF2-40B4-BE49-F238E27FC236}">
                <a16:creationId xmlns:a16="http://schemas.microsoft.com/office/drawing/2014/main" id="{C578355B-F300-57B4-52E6-2E495C967422}"/>
              </a:ext>
            </a:extLst>
          </p:cNvPr>
          <p:cNvPicPr>
            <a:picLocks noChangeAspect="1"/>
          </p:cNvPicPr>
          <p:nvPr/>
        </p:nvPicPr>
        <p:blipFill>
          <a:blip r:embed="rId3"/>
          <a:stretch>
            <a:fillRect/>
          </a:stretch>
        </p:blipFill>
        <p:spPr>
          <a:xfrm>
            <a:off x="961743" y="2321458"/>
            <a:ext cx="10293446" cy="3614446"/>
          </a:xfrm>
          <a:prstGeom prst="rect">
            <a:avLst/>
          </a:prstGeom>
          <a:ln w="12700">
            <a:miter lim="400000"/>
          </a:ln>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E1B463C-93D1-31A9-0ACA-57884748B949}"/>
                  </a:ext>
                </a:extLst>
              </p:cNvPr>
              <p:cNvSpPr txBox="1"/>
              <p:nvPr/>
            </p:nvSpPr>
            <p:spPr>
              <a:xfrm>
                <a:off x="2106618" y="1478738"/>
                <a:ext cx="6099048" cy="9352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𝑅𝑆𝑆</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𝐽</m:t>
                          </m:r>
                        </m:sup>
                        <m:e>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sub>
                              </m:sSub>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𝑗</m:t>
                                              </m:r>
                                            </m:sub>
                                          </m:sSub>
                                        </m:sub>
                                      </m:sSub>
                                    </m:e>
                                  </m:d>
                                </m:e>
                                <m:sup>
                                  <m:r>
                                    <a:rPr lang="en-US" b="0" i="1" smtClean="0">
                                      <a:latin typeface="Cambria Math" panose="02040503050406030204" pitchFamily="18" charset="0"/>
                                    </a:rPr>
                                    <m:t>2</m:t>
                                  </m:r>
                                </m:sup>
                              </m:sSup>
                            </m:e>
                          </m:nary>
                        </m:e>
                      </m:nary>
                    </m:oMath>
                  </m:oMathPara>
                </a14:m>
                <a:endParaRPr lang="es-ES_tradnl" dirty="0"/>
              </a:p>
            </p:txBody>
          </p:sp>
        </mc:Choice>
        <mc:Fallback>
          <p:sp>
            <p:nvSpPr>
              <p:cNvPr id="7" name="TextBox 6">
                <a:extLst>
                  <a:ext uri="{FF2B5EF4-FFF2-40B4-BE49-F238E27FC236}">
                    <a16:creationId xmlns:a16="http://schemas.microsoft.com/office/drawing/2014/main" id="{AE1B463C-93D1-31A9-0ACA-57884748B949}"/>
                  </a:ext>
                </a:extLst>
              </p:cNvPr>
              <p:cNvSpPr txBox="1">
                <a:spLocks noRot="1" noChangeAspect="1" noMove="1" noResize="1" noEditPoints="1" noAdjustHandles="1" noChangeArrowheads="1" noChangeShapeType="1" noTextEdit="1"/>
              </p:cNvSpPr>
              <p:nvPr/>
            </p:nvSpPr>
            <p:spPr>
              <a:xfrm>
                <a:off x="2106618" y="1478738"/>
                <a:ext cx="6099048" cy="935256"/>
              </a:xfrm>
              <a:prstGeom prst="rect">
                <a:avLst/>
              </a:prstGeom>
              <a:blipFill>
                <a:blip r:embed="rId4"/>
                <a:stretch>
                  <a:fillRect t="-88000" b="-132000"/>
                </a:stretch>
              </a:blipFill>
            </p:spPr>
            <p:txBody>
              <a:bodyPr/>
              <a:lstStyle/>
              <a:p>
                <a:r>
                  <a:rPr lang="es-ES_tradnl">
                    <a:noFill/>
                  </a:rPr>
                  <a:t> </a:t>
                </a:r>
              </a:p>
            </p:txBody>
          </p:sp>
        </mc:Fallback>
      </mc:AlternateContent>
    </p:spTree>
    <p:extLst>
      <p:ext uri="{BB962C8B-B14F-4D97-AF65-F5344CB8AC3E}">
        <p14:creationId xmlns:p14="http://schemas.microsoft.com/office/powerpoint/2010/main" val="1232290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fontScale="90000"/>
          </a:bodyPr>
          <a:lstStyle/>
          <a:p>
            <a:r>
              <a:rPr lang="es-ES_tradnl" dirty="0">
                <a:solidFill>
                  <a:schemeClr val="bg1"/>
                </a:solidFill>
              </a:rPr>
              <a:t>Breve introducción de entrenamiento de redes</a:t>
            </a:r>
            <a:br>
              <a:rPr lang="es-ES_tradnl" dirty="0">
                <a:solidFill>
                  <a:schemeClr val="bg1"/>
                </a:solidFill>
              </a:rPr>
            </a:b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412480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Entrenamiento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51</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01228"/>
                <a:ext cx="10691264" cy="4128380"/>
              </a:xfrm>
            </p:spPr>
            <p:txBody>
              <a:bodyPr>
                <a:normAutofit/>
              </a:bodyPr>
              <a:lstStyle/>
              <a:p>
                <a:pPr marL="0" indent="0">
                  <a:buNone/>
                </a:pPr>
                <a:r>
                  <a:rPr lang="es-ES" sz="2400" dirty="0"/>
                  <a:t>El entrenamiento de redes es algo complejo, y lo verán en más detalles en otra asignatura. Entrenar una red neuronal, es ajustar los pesos sinápticos para que los resultados coincidan con los valores a predecir del set de entrenamiento. Es decir, las redes neuronales </a:t>
                </a:r>
                <a:r>
                  <a:rPr lang="es-ES" sz="2400" dirty="0" err="1"/>
                  <a:t>feed</a:t>
                </a:r>
                <a:r>
                  <a:rPr lang="es-ES" sz="2400" dirty="0"/>
                  <a:t>-forward es de </a:t>
                </a:r>
                <a:r>
                  <a:rPr lang="es-ES" sz="2400" b="1" dirty="0">
                    <a:solidFill>
                      <a:schemeClr val="accent1">
                        <a:lumMod val="60000"/>
                        <a:lumOff val="40000"/>
                      </a:schemeClr>
                    </a:solidFill>
                  </a:rPr>
                  <a:t>aprendizaje supervisado</a:t>
                </a:r>
                <a:r>
                  <a:rPr lang="es-ES" sz="2400" dirty="0"/>
                  <a:t>. </a:t>
                </a:r>
              </a:p>
              <a:p>
                <a:pPr marL="0" indent="0">
                  <a:buNone/>
                </a:pPr>
                <a:r>
                  <a:rPr lang="es-ES" sz="2400" dirty="0"/>
                  <a:t>Para entrenar nuestro modelo, como vimos otros, es minimizar una función de perdida que sea acotada, de tal forma que podemos llegar, mediante alguna técnica de optimización al valor mínimo:</a:t>
                </a:r>
              </a:p>
              <a:p>
                <a:pPr marL="0" indent="0">
                  <a:buNone/>
                </a:pPr>
                <a14:m>
                  <m:oMathPara xmlns:m="http://schemas.openxmlformats.org/officeDocument/2006/math">
                    <m:oMathParaPr>
                      <m:jc m:val="centerGroup"/>
                    </m:oMathParaPr>
                    <m:oMath xmlns:m="http://schemas.openxmlformats.org/officeDocument/2006/math">
                      <m:func>
                        <m:funcPr>
                          <m:ctrlPr>
                            <a:rPr lang="es-ES_tradnl" sz="2200" i="1" smtClean="0">
                              <a:latin typeface="Cambria Math" panose="02040503050406030204" pitchFamily="18" charset="0"/>
                            </a:rPr>
                          </m:ctrlPr>
                        </m:funcPr>
                        <m:fName>
                          <m:limLow>
                            <m:limLowPr>
                              <m:ctrlPr>
                                <a:rPr lang="es-ES_tradnl" sz="2200" i="1" smtClean="0">
                                  <a:latin typeface="Cambria Math" panose="02040503050406030204" pitchFamily="18" charset="0"/>
                                </a:rPr>
                              </m:ctrlPr>
                            </m:limLowPr>
                            <m:e>
                              <m:r>
                                <m:rPr>
                                  <m:sty m:val="p"/>
                                </m:rPr>
                                <a:rPr lang="es-ES_tradnl" sz="2200" i="0" smtClean="0">
                                  <a:latin typeface="Cambria Math" panose="02040503050406030204" pitchFamily="18" charset="0"/>
                                </a:rPr>
                                <m:t>mi</m:t>
                              </m:r>
                              <m:r>
                                <m:rPr>
                                  <m:sty m:val="p"/>
                                </m:rPr>
                                <a:rPr lang="en-US" sz="2200" b="0" i="0" smtClean="0">
                                  <a:latin typeface="Cambria Math" panose="02040503050406030204" pitchFamily="18" charset="0"/>
                                </a:rPr>
                                <m:t>nimizar</m:t>
                              </m:r>
                            </m:e>
                            <m:lim>
                              <m:sSub>
                                <m:sSubPr>
                                  <m:ctrlPr>
                                    <a:rPr lang="es-ES_tradnl" sz="220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𝑘𝑗</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𝑏</m:t>
                                  </m:r>
                                </m:e>
                                <m:sub>
                                  <m:r>
                                    <a:rPr lang="en-US" sz="2200" b="0" i="1" smtClean="0">
                                      <a:latin typeface="Cambria Math" panose="02040503050406030204" pitchFamily="18" charset="0"/>
                                    </a:rPr>
                                    <m:t>𝑘</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𝜔</m:t>
                                  </m:r>
                                </m:e>
                                <m:sub>
                                  <m:r>
                                    <a:rPr lang="en-US" sz="2200" b="0" i="1" smtClean="0">
                                      <a:latin typeface="Cambria Math" panose="02040503050406030204" pitchFamily="18" charset="0"/>
                                    </a:rPr>
                                    <m:t>𝑘</m:t>
                                  </m:r>
                                </m:sub>
                              </m:sSub>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𝛽</m:t>
                              </m:r>
                            </m:lim>
                          </m:limLow>
                        </m:fName>
                        <m:e>
                          <m:r>
                            <a:rPr lang="en-US" sz="2200" b="0" i="1" smtClean="0">
                              <a:latin typeface="Cambria Math" panose="02040503050406030204" pitchFamily="18" charset="0"/>
                              <a:ea typeface="Cambria Math" panose="02040503050406030204" pitchFamily="18" charset="0"/>
                            </a:rPr>
                            <m:t>𝑅</m:t>
                          </m:r>
                          <m:r>
                            <a:rPr lang="en-US" sz="2200" b="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rPr>
                            <m:t>𝑓</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𝑋</m:t>
                                  </m:r>
                                </m:e>
                                <m:sub>
                                  <m:r>
                                    <a:rPr lang="en-US" sz="2200" i="1">
                                      <a:latin typeface="Cambria Math" panose="02040503050406030204" pitchFamily="18" charset="0"/>
                                    </a:rPr>
                                    <m:t>𝑖</m:t>
                                  </m:r>
                                </m:sub>
                              </m:sSub>
                            </m:e>
                          </m:d>
                          <m:r>
                            <a:rPr lang="en-US" sz="2200" b="0" i="1" smtClean="0">
                              <a:latin typeface="Cambria Math" panose="02040503050406030204" pitchFamily="18" charset="0"/>
                            </a:rPr>
                            <m:t>)</m:t>
                          </m:r>
                        </m:e>
                      </m:func>
                    </m:oMath>
                  </m:oMathPara>
                </a14:m>
                <a:endParaRPr lang="es-ES" sz="2400" dirty="0"/>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01228"/>
                <a:ext cx="10691264" cy="4128380"/>
              </a:xfrm>
              <a:blipFill>
                <a:blip r:embed="rId3"/>
                <a:stretch>
                  <a:fillRect l="-949" t="-920" r="-1423"/>
                </a:stretch>
              </a:blipFill>
            </p:spPr>
            <p:txBody>
              <a:bodyPr/>
              <a:lstStyle/>
              <a:p>
                <a:r>
                  <a:rPr lang="es-ES_tradnl">
                    <a:noFill/>
                  </a:rPr>
                  <a:t> </a:t>
                </a:r>
              </a:p>
            </p:txBody>
          </p:sp>
        </mc:Fallback>
      </mc:AlternateContent>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1859341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Entrenamiento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52</a:t>
            </a:fld>
            <a:endParaRPr lang="en-US"/>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01228"/>
                <a:ext cx="10691264" cy="2101605"/>
              </a:xfrm>
            </p:spPr>
            <p:txBody>
              <a:bodyPr>
                <a:normAutofit fontScale="70000" lnSpcReduction="20000"/>
              </a:bodyPr>
              <a:lstStyle/>
              <a:p>
                <a:pPr marL="0" indent="0" defTabSz="467359">
                  <a:spcBef>
                    <a:spcPts val="2600"/>
                  </a:spcBef>
                  <a:buNone/>
                  <a:defRPr sz="368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func>
                        <m:funcPr>
                          <m:ctrlPr>
                            <a:rPr lang="es-ES_tradnl" sz="2400" i="1" smtClean="0">
                              <a:latin typeface="Cambria Math" panose="02040503050406030204" pitchFamily="18" charset="0"/>
                            </a:rPr>
                          </m:ctrlPr>
                        </m:funcPr>
                        <m:fName>
                          <m:limLow>
                            <m:limLowPr>
                              <m:ctrlPr>
                                <a:rPr lang="es-ES_tradnl" sz="2400" i="1">
                                  <a:latin typeface="Cambria Math" panose="02040503050406030204" pitchFamily="18" charset="0"/>
                                </a:rPr>
                              </m:ctrlPr>
                            </m:limLowPr>
                            <m:e>
                              <m:r>
                                <m:rPr>
                                  <m:sty m:val="p"/>
                                </m:rPr>
                                <a:rPr lang="es-ES_tradnl" sz="2400">
                                  <a:latin typeface="Cambria Math" panose="02040503050406030204" pitchFamily="18" charset="0"/>
                                </a:rPr>
                                <m:t>mi</m:t>
                              </m:r>
                              <m:r>
                                <m:rPr>
                                  <m:sty m:val="p"/>
                                </m:rPr>
                                <a:rPr lang="en-US" sz="2400">
                                  <a:latin typeface="Cambria Math" panose="02040503050406030204" pitchFamily="18" charset="0"/>
                                </a:rPr>
                                <m:t>nimizar</m:t>
                              </m:r>
                            </m:e>
                            <m:lim>
                              <m:sSub>
                                <m:sSubPr>
                                  <m:ctrlPr>
                                    <a:rPr lang="es-ES_tradnl"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𝑘𝑗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𝑘</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𝜔</m:t>
                                  </m:r>
                                </m:e>
                                <m:sub>
                                  <m:r>
                                    <a:rPr lang="en-US"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lim>
                          </m:limLow>
                        </m:fName>
                        <m:e>
                          <m:r>
                            <a:rPr lang="en-US" sz="2400" b="0" i="1" smtClean="0">
                              <a:latin typeface="Cambria Math" panose="02040503050406030204" pitchFamily="18" charset="0"/>
                              <a:ea typeface="Cambria Math" panose="02040503050406030204" pitchFamily="18" charset="0"/>
                            </a:rPr>
                            <m:t>𝑅</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e>
                          </m:d>
                          <m:r>
                            <a:rPr lang="en-US" sz="2400" i="1">
                              <a:latin typeface="Cambria Math" panose="02040503050406030204" pitchFamily="18" charset="0"/>
                            </a:rPr>
                            <m:t>)</m:t>
                          </m:r>
                        </m:e>
                      </m:func>
                    </m:oMath>
                  </m:oMathPara>
                </a14:m>
                <a:endParaRPr lang="es-ES_tradnl" sz="2400" dirty="0"/>
              </a:p>
              <a:p>
                <a:pPr marL="0" indent="0" defTabSz="467359">
                  <a:spcBef>
                    <a:spcPts val="2600"/>
                  </a:spcBef>
                  <a:buNone/>
                  <a:defRPr sz="3680">
                    <a:latin typeface="Graphik Compact Regular"/>
                    <a:ea typeface="Graphik Compact Regular"/>
                    <a:cs typeface="Graphik Compact Regular"/>
                    <a:sym typeface="Graphik Compact Regular"/>
                  </a:defRPr>
                </a:pPr>
                <a:r>
                  <a:rPr lang="es-ES_tradnl" sz="2400" dirty="0"/>
                  <a:t>Donde: </a:t>
                </a:r>
              </a:p>
              <a:p>
                <a:pPr marL="0" indent="0" defTabSz="467359">
                  <a:spcBef>
                    <a:spcPts val="2600"/>
                  </a:spcBef>
                  <a:buNone/>
                  <a:defRPr sz="3680">
                    <a:latin typeface="Graphik Compact Regular"/>
                    <a:ea typeface="Graphik Compact Regular"/>
                    <a:cs typeface="Graphik Compact Regular"/>
                    <a:sym typeface="Graphik Compact Regular"/>
                  </a:defRPr>
                </a:pPr>
                <a:r>
                  <a:rPr lang="es-ES_tradnl" sz="2400" dirty="0"/>
                  <a:t>Esta función de perdida, que tiene tantas dimensiones como pesos sinápticos tiene, no es convexa y, por lo tanto, existen múltiples soluciones. Veamos a un ejemplo a que nos referimos a esto de un caso de optimización con un solo parámetro:</a:t>
                </a:r>
              </a:p>
            </p:txBody>
          </p:sp>
        </mc:Choice>
        <mc:Fallback>
          <p:sp>
            <p:nvSpPr>
              <p:cNvPr id="4" name="Content Placeholder 3">
                <a:extLst>
                  <a:ext uri="{FF2B5EF4-FFF2-40B4-BE49-F238E27FC236}">
                    <a16:creationId xmlns:a16="http://schemas.microsoft.com/office/drawing/2014/main" id="{A9E5B1D3-7835-3866-C74C-DFB4D8AB4D21}"/>
                  </a:ext>
                </a:extLst>
              </p:cNvPr>
              <p:cNvSpPr>
                <a:spLocks noGrp="1" noRot="1" noChangeAspect="1" noMove="1" noResize="1" noEditPoints="1" noAdjustHandles="1" noChangeArrowheads="1" noChangeShapeType="1" noTextEdit="1"/>
              </p:cNvSpPr>
              <p:nvPr>
                <p:ph idx="1"/>
              </p:nvPr>
            </p:nvSpPr>
            <p:spPr>
              <a:xfrm>
                <a:off x="700636" y="1901228"/>
                <a:ext cx="10691264" cy="2101605"/>
              </a:xfrm>
              <a:blipFill>
                <a:blip r:embed="rId3"/>
                <a:stretch>
                  <a:fillRect l="-356" r="-356"/>
                </a:stretch>
              </a:blipFill>
            </p:spPr>
            <p:txBody>
              <a:bodyPr/>
              <a:lstStyle/>
              <a:p>
                <a:r>
                  <a:rPr lang="es-ES_tradnl">
                    <a:noFill/>
                  </a:rPr>
                  <a:t> </a:t>
                </a:r>
              </a:p>
            </p:txBody>
          </p:sp>
        </mc:Fallback>
      </mc:AlternateContent>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B33D3CF-B00C-E910-9625-287512360AE1}"/>
                  </a:ext>
                </a:extLst>
              </p:cNvPr>
              <p:cNvSpPr txBox="1"/>
              <p:nvPr/>
            </p:nvSpPr>
            <p:spPr>
              <a:xfrm>
                <a:off x="209563" y="2357451"/>
                <a:ext cx="6097554"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r>
                        <a:rPr lang="en-US" sz="1600" b="0" i="1" smtClean="0">
                          <a:latin typeface="Cambria Math" panose="02040503050406030204" pitchFamily="18" charset="0"/>
                          <a:ea typeface="Cambria Math" panose="02040503050406030204" pitchFamily="18" charset="0"/>
                        </a:rPr>
                        <m:t>+</m:t>
                      </m:r>
                      <m:nary>
                        <m:naryPr>
                          <m:chr m:val="∑"/>
                          <m:ctrlPr>
                            <a:rPr lang="en-US" sz="1600" b="0" i="1" smtClean="0">
                              <a:latin typeface="Cambria Math" panose="02040503050406030204" pitchFamily="18" charset="0"/>
                              <a:ea typeface="Cambria Math" panose="02040503050406030204" pitchFamily="18" charset="0"/>
                            </a:rPr>
                          </m:ctrlPr>
                        </m:naryPr>
                        <m:sub>
                          <m:r>
                            <m:rPr>
                              <m:brk m:alnAt="23"/>
                            </m:rP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=1</m:t>
                          </m:r>
                        </m:sub>
                        <m:sup>
                          <m:r>
                            <a:rPr lang="en-US" sz="1600" b="0" i="1" smtClean="0">
                              <a:latin typeface="Cambria Math" panose="02040503050406030204" pitchFamily="18" charset="0"/>
                              <a:ea typeface="Cambria Math" panose="02040503050406030204" pitchFamily="18" charset="0"/>
                            </a:rPr>
                            <m:t>𝐾</m:t>
                          </m:r>
                        </m:sup>
                        <m:e>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𝜔</m:t>
                              </m:r>
                            </m:e>
                            <m:sub>
                              <m:r>
                                <a:rPr lang="en-US" sz="1600" i="1">
                                  <a:latin typeface="Cambria Math" panose="02040503050406030204" pitchFamily="18" charset="0"/>
                                </a:rPr>
                                <m:t>𝑘</m:t>
                              </m:r>
                            </m:sub>
                          </m:sSub>
                          <m:r>
                            <a:rPr lang="en-US" sz="1600" b="0" i="1" smtClean="0">
                              <a:latin typeface="Cambria Math" panose="02040503050406030204" pitchFamily="18" charset="0"/>
                            </a:rPr>
                            <m:t> </m:t>
                          </m:r>
                          <m:r>
                            <a:rPr lang="en-US" sz="1600" i="1">
                              <a:latin typeface="Cambria Math" panose="02040503050406030204" pitchFamily="18" charset="0"/>
                            </a:rPr>
                            <m:t>𝑔</m:t>
                          </m:r>
                          <m:d>
                            <m:dPr>
                              <m:ctrlPr>
                                <a:rPr lang="en-US" sz="1600" i="1">
                                  <a:latin typeface="Cambria Math" panose="02040503050406030204" pitchFamily="18" charset="0"/>
                                </a:rPr>
                              </m:ctrlPr>
                            </m:dPr>
                            <m:e>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𝑘𝑖</m:t>
                                      </m:r>
                                    </m:sub>
                                  </m:sSub>
                                </m:e>
                              </m:nary>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𝑘</m:t>
                                  </m:r>
                                </m:sub>
                              </m:sSub>
                            </m:e>
                          </m:d>
                        </m:e>
                      </m:nary>
                    </m:oMath>
                  </m:oMathPara>
                </a14:m>
                <a:endParaRPr lang="es-ES_tradnl" dirty="0"/>
              </a:p>
            </p:txBody>
          </p:sp>
        </mc:Choice>
        <mc:Fallback>
          <p:sp>
            <p:nvSpPr>
              <p:cNvPr id="5" name="TextBox 4">
                <a:extLst>
                  <a:ext uri="{FF2B5EF4-FFF2-40B4-BE49-F238E27FC236}">
                    <a16:creationId xmlns:a16="http://schemas.microsoft.com/office/drawing/2014/main" id="{9B33D3CF-B00C-E910-9625-287512360AE1}"/>
                  </a:ext>
                </a:extLst>
              </p:cNvPr>
              <p:cNvSpPr txBox="1">
                <a:spLocks noRot="1" noChangeAspect="1" noMove="1" noResize="1" noEditPoints="1" noAdjustHandles="1" noChangeArrowheads="1" noChangeShapeType="1" noTextEdit="1"/>
              </p:cNvSpPr>
              <p:nvPr/>
            </p:nvSpPr>
            <p:spPr>
              <a:xfrm>
                <a:off x="209563" y="2357451"/>
                <a:ext cx="6097554" cy="784638"/>
              </a:xfrm>
              <a:prstGeom prst="rect">
                <a:avLst/>
              </a:prstGeom>
              <a:blipFill>
                <a:blip r:embed="rId4"/>
                <a:stretch>
                  <a:fillRect t="-96825" b="-150794"/>
                </a:stretch>
              </a:blipFill>
            </p:spPr>
            <p:txBody>
              <a:bodyPr/>
              <a:lstStyle/>
              <a:p>
                <a:r>
                  <a:rPr lang="es-ES_tradnl">
                    <a:noFill/>
                  </a:rPr>
                  <a:t> </a:t>
                </a:r>
              </a:p>
            </p:txBody>
          </p:sp>
        </mc:Fallback>
      </mc:AlternateContent>
      <p:pic>
        <p:nvPicPr>
          <p:cNvPr id="7" name="asd.png" descr="asd.png">
            <a:extLst>
              <a:ext uri="{FF2B5EF4-FFF2-40B4-BE49-F238E27FC236}">
                <a16:creationId xmlns:a16="http://schemas.microsoft.com/office/drawing/2014/main" id="{BC6CF993-27BA-E306-DC95-A926E56C4161}"/>
              </a:ext>
            </a:extLst>
          </p:cNvPr>
          <p:cNvPicPr>
            <a:picLocks noChangeAspect="1"/>
          </p:cNvPicPr>
          <p:nvPr/>
        </p:nvPicPr>
        <p:blipFill>
          <a:blip r:embed="rId5"/>
          <a:stretch>
            <a:fillRect/>
          </a:stretch>
        </p:blipFill>
        <p:spPr>
          <a:xfrm>
            <a:off x="4291329" y="3926528"/>
            <a:ext cx="4031576" cy="2194162"/>
          </a:xfrm>
          <a:prstGeom prst="rect">
            <a:avLst/>
          </a:prstGeom>
          <a:ln w="12700">
            <a:miter lim="400000"/>
          </a:ln>
        </p:spPr>
      </p:pic>
    </p:spTree>
    <p:extLst>
      <p:ext uri="{BB962C8B-B14F-4D97-AF65-F5344CB8AC3E}">
        <p14:creationId xmlns:p14="http://schemas.microsoft.com/office/powerpoint/2010/main" val="1181066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Entrenamiento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53</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01228"/>
            <a:ext cx="10691264" cy="4128380"/>
          </a:xfrm>
        </p:spPr>
        <p:txBody>
          <a:bodyPr>
            <a:normAutofit/>
          </a:bodyPr>
          <a:lstStyle/>
          <a:p>
            <a:pPr marL="0" indent="0">
              <a:buNone/>
            </a:pPr>
            <a:r>
              <a:rPr lang="es-ES" sz="2400" dirty="0"/>
              <a:t>Para lograr evitar caer en mínimos locales y también de sobreajustes lo entrenamos lentamente usando un algoritmo de </a:t>
            </a:r>
            <a:r>
              <a:rPr lang="es-ES" sz="2400" b="1" dirty="0">
                <a:solidFill>
                  <a:schemeClr val="accent1">
                    <a:lumMod val="60000"/>
                    <a:lumOff val="40000"/>
                  </a:schemeClr>
                </a:solidFill>
              </a:rPr>
              <a:t>gradiente descendiente </a:t>
            </a:r>
            <a:r>
              <a:rPr lang="es-ES" sz="2400" dirty="0"/>
              <a:t>y el proceso se corta cuando se detecta sobreajuste usando set de validación.</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35036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Entrenamiento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54</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642188"/>
            <a:ext cx="10691264" cy="4387420"/>
          </a:xfrm>
        </p:spPr>
        <p:txBody>
          <a:bodyPr>
            <a:normAutofit/>
          </a:bodyPr>
          <a:lstStyle/>
          <a:p>
            <a:pPr marL="0" indent="0">
              <a:buNone/>
            </a:pPr>
            <a:r>
              <a:rPr lang="es-ES_tradnl" sz="2400" dirty="0"/>
              <a:t>La idea de gradiente descendiente es:</a:t>
            </a:r>
          </a:p>
          <a:p>
            <a:pPr marL="457200" indent="-457200">
              <a:buFont typeface="+mj-lt"/>
              <a:buAutoNum type="arabicPeriod"/>
            </a:pPr>
            <a:r>
              <a:rPr lang="es-ES_tradnl" sz="2400" dirty="0"/>
              <a:t>Comenzar con un valor de los pesos sinápticos al azar θ</a:t>
            </a:r>
            <a:r>
              <a:rPr lang="es-ES_tradnl" sz="2400" baseline="-25000" dirty="0"/>
              <a:t>0</a:t>
            </a:r>
            <a:r>
              <a:rPr lang="es-ES_tradnl" sz="2400" dirty="0"/>
              <a:t> en t=0</a:t>
            </a:r>
          </a:p>
          <a:p>
            <a:pPr marL="457200" indent="-457200">
              <a:buFont typeface="+mj-lt"/>
              <a:buAutoNum type="arabicPeriod"/>
            </a:pPr>
            <a:r>
              <a:rPr lang="es-ES_tradnl" sz="2400" dirty="0"/>
              <a:t>Iterar hasta que 𝑅(𝜃) deja de crecer o llega a un valor objetivo:</a:t>
            </a:r>
          </a:p>
          <a:p>
            <a:pPr marL="914400" lvl="1" indent="-457200">
              <a:buFont typeface="+mj-lt"/>
              <a:buAutoNum type="arabicPeriod"/>
            </a:pPr>
            <a:r>
              <a:rPr lang="es-ES_tradnl" sz="2200" dirty="0"/>
              <a:t>Buscar un vector </a:t>
            </a:r>
            <a:r>
              <a:rPr lang="es-ES_tradnl" sz="2200" dirty="0" err="1"/>
              <a:t>δ</a:t>
            </a:r>
            <a:r>
              <a:rPr lang="es-ES_tradnl" sz="2200" dirty="0"/>
              <a:t> que refleje un pequeño cambio en </a:t>
            </a:r>
            <a:r>
              <a:rPr lang="es-ES_tradnl" sz="2200" dirty="0" err="1"/>
              <a:t>θ</a:t>
            </a:r>
            <a:r>
              <a:rPr lang="es-ES_tradnl" sz="2200" dirty="0"/>
              <a:t>, de tal forma que 𝜃</a:t>
            </a:r>
            <a:r>
              <a:rPr lang="es-ES_tradnl" sz="2200" baseline="30000" dirty="0"/>
              <a:t>(𝑡+1)</a:t>
            </a:r>
            <a:r>
              <a:rPr lang="es-ES_tradnl" sz="2200" dirty="0"/>
              <a:t>=𝜃</a:t>
            </a:r>
            <a:r>
              <a:rPr lang="es-ES_tradnl" sz="2200" baseline="30000" dirty="0"/>
              <a:t>𝑡</a:t>
            </a:r>
            <a:r>
              <a:rPr lang="es-ES_tradnl" sz="2200" dirty="0"/>
              <a:t>+𝛿 reduzca a R(</a:t>
            </a:r>
            <a:r>
              <a:rPr lang="es-ES_tradnl" sz="2200" dirty="0" err="1"/>
              <a:t>θ</a:t>
            </a:r>
            <a:r>
              <a:rPr lang="es-ES_tradnl" sz="2200" dirty="0"/>
              <a:t>).</a:t>
            </a:r>
          </a:p>
          <a:p>
            <a:pPr marL="914400" lvl="1" indent="-457200">
              <a:buFont typeface="+mj-lt"/>
              <a:buAutoNum type="arabicPeriod"/>
            </a:pPr>
            <a:r>
              <a:rPr lang="es-ES_tradnl" sz="2200" dirty="0"/>
              <a:t>Cambiar t a t+1, e iterar</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pic>
        <p:nvPicPr>
          <p:cNvPr id="5" name="asdd.png" descr="asdd.png">
            <a:extLst>
              <a:ext uri="{FF2B5EF4-FFF2-40B4-BE49-F238E27FC236}">
                <a16:creationId xmlns:a16="http://schemas.microsoft.com/office/drawing/2014/main" id="{A7A2264B-5DEA-7092-34B2-D14CD5DEC9F7}"/>
              </a:ext>
            </a:extLst>
          </p:cNvPr>
          <p:cNvPicPr>
            <a:picLocks noChangeAspect="1"/>
          </p:cNvPicPr>
          <p:nvPr/>
        </p:nvPicPr>
        <p:blipFill>
          <a:blip r:embed="rId3"/>
          <a:stretch>
            <a:fillRect/>
          </a:stretch>
        </p:blipFill>
        <p:spPr>
          <a:xfrm>
            <a:off x="6046267" y="3697026"/>
            <a:ext cx="4198776" cy="2328445"/>
          </a:xfrm>
          <a:prstGeom prst="rect">
            <a:avLst/>
          </a:prstGeom>
          <a:ln w="12700">
            <a:miter lim="400000"/>
          </a:ln>
        </p:spPr>
      </p:pic>
    </p:spTree>
    <p:extLst>
      <p:ext uri="{BB962C8B-B14F-4D97-AF65-F5344CB8AC3E}">
        <p14:creationId xmlns:p14="http://schemas.microsoft.com/office/powerpoint/2010/main" val="380399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Entrenamiento</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55</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6046"/>
            <a:ext cx="10691264" cy="4263561"/>
          </a:xfrm>
        </p:spPr>
        <p:txBody>
          <a:bodyPr>
            <a:normAutofit/>
          </a:bodyPr>
          <a:lstStyle/>
          <a:p>
            <a:pPr marL="0" indent="0">
              <a:buNone/>
            </a:pPr>
            <a:r>
              <a:rPr lang="es-ES_tradnl" sz="2400" dirty="0"/>
              <a:t>Este algoritmo tiene un problema el cual es muy lento para set de entrenamientos muy largos, ya que debe pasar por todos los valores y evaluar a R cada vez. </a:t>
            </a:r>
          </a:p>
          <a:p>
            <a:pPr marL="0" indent="0">
              <a:buNone/>
            </a:pPr>
            <a:r>
              <a:rPr lang="es-ES_tradnl" sz="2400" dirty="0"/>
              <a:t>Una forma que podemos acelerar esto es </a:t>
            </a:r>
            <a:r>
              <a:rPr lang="es-ES_tradnl" sz="2400" dirty="0" err="1"/>
              <a:t>submuestrando</a:t>
            </a:r>
            <a:r>
              <a:rPr lang="es-ES_tradnl" sz="2400" dirty="0"/>
              <a:t> en </a:t>
            </a:r>
            <a:r>
              <a:rPr lang="es-ES_tradnl" sz="2400" dirty="0" err="1"/>
              <a:t>batch</a:t>
            </a:r>
            <a:r>
              <a:rPr lang="es-ES_tradnl" sz="2400" dirty="0"/>
              <a:t> (</a:t>
            </a:r>
            <a:r>
              <a:rPr lang="es-ES_tradnl" sz="2400" dirty="0" err="1"/>
              <a:t>minibatch</a:t>
            </a:r>
            <a:r>
              <a:rPr lang="es-ES_tradnl" sz="2400" dirty="0"/>
              <a:t>) de </a:t>
            </a:r>
            <a:r>
              <a:rPr lang="es-ES_tradnl" sz="2400" b="1" dirty="0">
                <a:solidFill>
                  <a:schemeClr val="accent1">
                    <a:lumMod val="60000"/>
                    <a:lumOff val="40000"/>
                  </a:schemeClr>
                </a:solidFill>
              </a:rPr>
              <a:t>m</a:t>
            </a:r>
            <a:r>
              <a:rPr lang="es-ES_tradnl" sz="2400" dirty="0"/>
              <a:t> observaciones, </a:t>
            </a:r>
          </a:p>
          <a:p>
            <a:pPr marL="0" indent="0">
              <a:buNone/>
            </a:pPr>
            <a:r>
              <a:rPr lang="es-ES_tradnl" sz="2400" dirty="0"/>
              <a:t>Para cada </a:t>
            </a:r>
            <a:r>
              <a:rPr lang="es-ES_tradnl" sz="2400" dirty="0" err="1"/>
              <a:t>minibatch</a:t>
            </a:r>
            <a:r>
              <a:rPr lang="es-ES_tradnl" sz="2400" dirty="0"/>
              <a:t>, se calculan los gradientes de las </a:t>
            </a:r>
            <a:r>
              <a:rPr lang="es-ES_tradnl" sz="2400" b="1" dirty="0">
                <a:solidFill>
                  <a:schemeClr val="accent1">
                    <a:lumMod val="60000"/>
                    <a:lumOff val="40000"/>
                  </a:schemeClr>
                </a:solidFill>
              </a:rPr>
              <a:t>m</a:t>
            </a:r>
            <a:r>
              <a:rPr lang="es-ES_tradnl" sz="2400" dirty="0"/>
              <a:t> observaciones y los sumamos. Luego evaluamos R. </a:t>
            </a:r>
          </a:p>
          <a:p>
            <a:pPr marL="0" indent="0">
              <a:buNone/>
            </a:pPr>
            <a:r>
              <a:rPr lang="es-ES_tradnl" sz="2400" dirty="0"/>
              <a:t>De esta forma se acelera el proceso porque no estamos calculando R cada paso, y esto acelera el proceso, pero aumentamos la probabilidad de no llegar a un resultado más optimo (pasamos a usar gradiente descendiente estocástico).</a:t>
            </a:r>
          </a:p>
          <a:p>
            <a:pPr marL="0" indent="0">
              <a:buNone/>
            </a:pPr>
            <a:endParaRPr lang="es-ES_tradnl" sz="2400" dirty="0"/>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72611460-68C9-0502-1526-6D07F81B43F9}"/>
              </a:ext>
            </a:extLst>
          </p:cNvPr>
          <p:cNvSpPr txBox="1"/>
          <p:nvPr/>
        </p:nvSpPr>
        <p:spPr>
          <a:xfrm>
            <a:off x="279918" y="4861249"/>
            <a:ext cx="184731" cy="369332"/>
          </a:xfrm>
          <a:prstGeom prst="rect">
            <a:avLst/>
          </a:prstGeom>
          <a:noFill/>
        </p:spPr>
        <p:txBody>
          <a:bodyPr wrap="none" rtlCol="0">
            <a:spAutoFit/>
          </a:bodyPr>
          <a:lstStyle/>
          <a:p>
            <a:endParaRPr lang="es-ES_tradnl" dirty="0"/>
          </a:p>
        </p:txBody>
      </p:sp>
    </p:spTree>
    <p:extLst>
      <p:ext uri="{BB962C8B-B14F-4D97-AF65-F5344CB8AC3E}">
        <p14:creationId xmlns:p14="http://schemas.microsoft.com/office/powerpoint/2010/main" val="3525584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5D83A-3E78-1C54-7B88-7D255FD1281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2B9850-18CF-39AB-CF5B-6EA792F87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E04B37-0C03-78AA-825F-28DE139C0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19B06CA-BCFE-73E9-610F-74BBE2CC7D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97ADEF-CD68-32F5-AB23-38D1529991BD}"/>
              </a:ext>
            </a:extLst>
          </p:cNvPr>
          <p:cNvSpPr>
            <a:spLocks noGrp="1"/>
          </p:cNvSpPr>
          <p:nvPr>
            <p:ph type="ctrTitle"/>
          </p:nvPr>
        </p:nvSpPr>
        <p:spPr>
          <a:xfrm>
            <a:off x="703400" y="4702835"/>
            <a:ext cx="10801350" cy="978772"/>
          </a:xfrm>
        </p:spPr>
        <p:txBody>
          <a:bodyPr>
            <a:normAutofit/>
          </a:bodyPr>
          <a:lstStyle/>
          <a:p>
            <a:r>
              <a:rPr lang="es-ES_tradnl" dirty="0" err="1">
                <a:solidFill>
                  <a:schemeClr val="bg1"/>
                </a:solidFill>
              </a:rPr>
              <a:t>Pytorch</a:t>
            </a:r>
            <a:endParaRPr lang="es-ES_tradnl" dirty="0">
              <a:solidFill>
                <a:schemeClr val="bg1"/>
              </a:solidFill>
            </a:endParaRPr>
          </a:p>
        </p:txBody>
      </p:sp>
      <p:pic>
        <p:nvPicPr>
          <p:cNvPr id="4" name="Picture 3" descr="Vector background of vibrant colors splashing">
            <a:extLst>
              <a:ext uri="{FF2B5EF4-FFF2-40B4-BE49-F238E27FC236}">
                <a16:creationId xmlns:a16="http://schemas.microsoft.com/office/drawing/2014/main" id="{ABBB9616-A221-0745-02A5-112F773D46CB}"/>
              </a:ext>
            </a:extLst>
          </p:cNvPr>
          <p:cNvPicPr>
            <a:picLocks noChangeAspect="1"/>
          </p:cNvPicPr>
          <p:nvPr/>
        </p:nvPicPr>
        <p:blipFill rotWithShape="1">
          <a:blip r:embed="rId3"/>
          <a:srcRect t="34398" r="2" b="17120"/>
          <a:stretch/>
        </p:blipFill>
        <p:spPr>
          <a:xfrm>
            <a:off x="800100" y="712916"/>
            <a:ext cx="10591800" cy="3491895"/>
          </a:xfrm>
          <a:prstGeom prst="rect">
            <a:avLst/>
          </a:prstGeom>
        </p:spPr>
      </p:pic>
    </p:spTree>
    <p:extLst>
      <p:ext uri="{BB962C8B-B14F-4D97-AF65-F5344CB8AC3E}">
        <p14:creationId xmlns:p14="http://schemas.microsoft.com/office/powerpoint/2010/main" val="334743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err="1"/>
              <a:t>PyTorch</a:t>
            </a:r>
            <a:endParaRPr lang="es-ES_tradnl" dirty="0"/>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57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766046"/>
            <a:ext cx="10691264" cy="4263561"/>
          </a:xfrm>
        </p:spPr>
        <p:txBody>
          <a:bodyPr>
            <a:normAutofit/>
          </a:bodyPr>
          <a:lstStyle/>
          <a:p>
            <a:pPr marL="0" indent="0">
              <a:buNone/>
            </a:pPr>
            <a:r>
              <a:rPr lang="es-ES_tradnl" sz="2400" b="1" dirty="0" err="1">
                <a:solidFill>
                  <a:schemeClr val="accent6">
                    <a:lumMod val="60000"/>
                    <a:lumOff val="40000"/>
                  </a:schemeClr>
                </a:solidFill>
              </a:rPr>
              <a:t>PyTorch</a:t>
            </a:r>
            <a:r>
              <a:rPr lang="es-ES_tradnl" sz="2400" dirty="0"/>
              <a:t> es una librería de Deep </a:t>
            </a:r>
            <a:r>
              <a:rPr lang="es-ES_tradnl" sz="2400" dirty="0" err="1"/>
              <a:t>Learning</a:t>
            </a:r>
            <a:r>
              <a:rPr lang="es-ES_tradnl" sz="2400" dirty="0"/>
              <a:t>. Es mantenida por Meta y es la principal competencia de otra famosa librería (</a:t>
            </a:r>
            <a:r>
              <a:rPr lang="es-ES_tradnl" sz="2400" dirty="0" err="1"/>
              <a:t>tensorflow</a:t>
            </a:r>
            <a:r>
              <a:rPr lang="es-ES_tradnl" sz="2400" dirty="0"/>
              <a:t> de Google).</a:t>
            </a:r>
          </a:p>
          <a:p>
            <a:pPr marL="0" indent="0">
              <a:buNone/>
            </a:pPr>
            <a:r>
              <a:rPr lang="es-ES_tradnl" sz="2400" dirty="0"/>
              <a:t>Tiene un API para Python, como también para C++. </a:t>
            </a:r>
            <a:r>
              <a:rPr lang="es-ES_tradnl" sz="2400" dirty="0" err="1"/>
              <a:t>PyTorch</a:t>
            </a:r>
            <a:r>
              <a:rPr lang="es-ES_tradnl" sz="2400" dirty="0"/>
              <a:t> nos da toda una infraestructura de:</a:t>
            </a:r>
          </a:p>
          <a:p>
            <a:r>
              <a:rPr lang="es-ES_tradnl" sz="2400" dirty="0"/>
              <a:t>Computación de tensores. Es similar a los </a:t>
            </a:r>
            <a:r>
              <a:rPr lang="es-ES_tradnl" sz="2400" dirty="0" err="1"/>
              <a:t>arrays</a:t>
            </a:r>
            <a:r>
              <a:rPr lang="es-ES_tradnl" sz="2400" dirty="0"/>
              <a:t> de </a:t>
            </a:r>
            <a:r>
              <a:rPr lang="es-ES_tradnl" sz="2400" dirty="0" err="1"/>
              <a:t>Numpy</a:t>
            </a:r>
            <a:r>
              <a:rPr lang="es-ES_tradnl" sz="2400" dirty="0"/>
              <a:t> pero con posibilidad de usarlos en GPU.</a:t>
            </a:r>
          </a:p>
          <a:p>
            <a:r>
              <a:rPr lang="es-ES_tradnl" sz="2400" dirty="0"/>
              <a:t>Redes neuronales profundas.</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
        <p:nvSpPr>
          <p:cNvPr id="3" name="TextBox 2">
            <a:extLst>
              <a:ext uri="{FF2B5EF4-FFF2-40B4-BE49-F238E27FC236}">
                <a16:creationId xmlns:a16="http://schemas.microsoft.com/office/drawing/2014/main" id="{72611460-68C9-0502-1526-6D07F81B43F9}"/>
              </a:ext>
            </a:extLst>
          </p:cNvPr>
          <p:cNvSpPr txBox="1"/>
          <p:nvPr/>
        </p:nvSpPr>
        <p:spPr>
          <a:xfrm>
            <a:off x="279918" y="4861249"/>
            <a:ext cx="184731" cy="369332"/>
          </a:xfrm>
          <a:prstGeom prst="rect">
            <a:avLst/>
          </a:prstGeom>
          <a:noFill/>
        </p:spPr>
        <p:txBody>
          <a:bodyPr wrap="none" rtlCol="0">
            <a:spAutoFit/>
          </a:bodyPr>
          <a:lstStyle/>
          <a:p>
            <a:endParaRPr lang="es-ES_tradnl" dirty="0"/>
          </a:p>
        </p:txBody>
      </p:sp>
    </p:spTree>
    <p:extLst>
      <p:ext uri="{BB962C8B-B14F-4D97-AF65-F5344CB8AC3E}">
        <p14:creationId xmlns:p14="http://schemas.microsoft.com/office/powerpoint/2010/main" val="3865486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Árbol de clasificación</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6</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01228"/>
            <a:ext cx="10691264" cy="4128380"/>
          </a:xfrm>
        </p:spPr>
        <p:txBody>
          <a:bodyPr>
            <a:normAutofit/>
          </a:bodyPr>
          <a:lstStyle/>
          <a:p>
            <a:pPr marL="0" indent="0">
              <a:buNone/>
            </a:pPr>
            <a:r>
              <a:rPr lang="es-ES" sz="2400" dirty="0"/>
              <a:t>Un árbol de clasificación es muy similar a uno de regresión, pero ahora se usa para predecir una </a:t>
            </a:r>
            <a:r>
              <a:rPr lang="es-ES" sz="2400" b="1" dirty="0">
                <a:solidFill>
                  <a:schemeClr val="accent1"/>
                </a:solidFill>
              </a:rPr>
              <a:t>variable cualitativa</a:t>
            </a:r>
            <a:r>
              <a:rPr lang="es-ES" sz="2400" dirty="0"/>
              <a:t>. </a:t>
            </a:r>
          </a:p>
          <a:p>
            <a:pPr marL="0" indent="0">
              <a:buNone/>
            </a:pPr>
            <a:r>
              <a:rPr lang="es-ES" sz="2400" dirty="0"/>
              <a:t>En el caso de regresión, al llegar la hoja, obteníamos el valor con el promedio de los valores en la hoja. Ahora, obtenemos la clase en base a la clase que más ocurre en las muestras que están en la hoja.</a:t>
            </a:r>
          </a:p>
          <a:p>
            <a:pPr marL="0" indent="0">
              <a:buNone/>
            </a:pPr>
            <a:r>
              <a:rPr lang="es-ES" sz="2400" dirty="0"/>
              <a:t>Al interpretar los resultados de un </a:t>
            </a:r>
            <a:r>
              <a:rPr lang="es-ES" sz="2400" b="1" dirty="0">
                <a:solidFill>
                  <a:schemeClr val="accent2"/>
                </a:solidFill>
              </a:rPr>
              <a:t>árbol de clasificación</a:t>
            </a:r>
            <a:r>
              <a:rPr lang="es-ES" sz="2400" dirty="0"/>
              <a:t>, a menudo estamos interesados no sólo en la predicción de clase correspondiente a una región de nodo terminal particular, sino también en las </a:t>
            </a:r>
            <a:r>
              <a:rPr lang="es-ES" sz="2400" b="1" dirty="0">
                <a:solidFill>
                  <a:schemeClr val="accent4"/>
                </a:solidFill>
              </a:rPr>
              <a:t>proporciones de clase entre las observaciones de entrenamiento</a:t>
            </a:r>
            <a:r>
              <a:rPr lang="es-ES" sz="2400" dirty="0"/>
              <a:t> que caen en esa región.</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7269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Bosques Aleatorios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7</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01228"/>
            <a:ext cx="10691264" cy="4128380"/>
          </a:xfrm>
        </p:spPr>
        <p:txBody>
          <a:bodyPr>
            <a:normAutofit/>
          </a:bodyPr>
          <a:lstStyle/>
          <a:p>
            <a:pPr marL="0" indent="0">
              <a:buNone/>
            </a:pPr>
            <a:r>
              <a:rPr lang="es-ES" sz="2400" dirty="0"/>
              <a:t>Es común que los árboles </a:t>
            </a:r>
            <a:r>
              <a:rPr lang="es-ES" sz="2400" dirty="0" err="1"/>
              <a:t>sobre-ajusten</a:t>
            </a:r>
            <a:r>
              <a:rPr lang="es-ES" sz="2400" dirty="0"/>
              <a:t>, dado que tan exacto tienden a adaptarse a los datos de entrenamiento.</a:t>
            </a:r>
          </a:p>
          <a:p>
            <a:pPr marL="0" indent="0">
              <a:buNone/>
            </a:pPr>
            <a:r>
              <a:rPr lang="es-ES" sz="2400" dirty="0"/>
              <a:t>Una forma de evitar esto es mediante </a:t>
            </a:r>
            <a:r>
              <a:rPr lang="es-ES" sz="2400" b="1" dirty="0">
                <a:solidFill>
                  <a:srgbClr val="BA8E00"/>
                </a:solidFill>
              </a:rPr>
              <a:t>bosques aleatorios</a:t>
            </a:r>
            <a:r>
              <a:rPr lang="es-ES" sz="2400" dirty="0"/>
              <a:t>, en el cual se construyen múltiples arboles de decisión y combinar sus salidas.</a:t>
            </a:r>
          </a:p>
          <a:p>
            <a:pPr marL="0" indent="0">
              <a:buNone/>
            </a:pPr>
            <a:r>
              <a:rPr lang="es-ES" sz="2400" dirty="0"/>
              <a:t>Si son de </a:t>
            </a:r>
            <a:r>
              <a:rPr lang="es-ES" sz="2400" b="1" dirty="0">
                <a:solidFill>
                  <a:schemeClr val="accent1"/>
                </a:solidFill>
              </a:rPr>
              <a:t>clasificación</a:t>
            </a:r>
            <a:r>
              <a:rPr lang="es-ES" sz="2400" dirty="0"/>
              <a:t>, estos árboles votan la clase.</a:t>
            </a:r>
          </a:p>
          <a:p>
            <a:pPr marL="0" indent="0">
              <a:buNone/>
            </a:pPr>
            <a:r>
              <a:rPr lang="es-ES" sz="2400" dirty="0"/>
              <a:t>Si son de </a:t>
            </a:r>
            <a:r>
              <a:rPr lang="es-ES" sz="2400" b="1" dirty="0">
                <a:solidFill>
                  <a:schemeClr val="accent3"/>
                </a:solidFill>
              </a:rPr>
              <a:t>regresión</a:t>
            </a:r>
            <a:r>
              <a:rPr lang="es-ES" sz="2400" dirty="0"/>
              <a:t>, se promedia las predicciones.</a:t>
            </a:r>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2527786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Bosques Aleatorios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8</a:t>
            </a:fld>
            <a:endParaRPr lang="en-US"/>
          </a:p>
        </p:txBody>
      </p:sp>
      <p:sp>
        <p:nvSpPr>
          <p:cNvPr id="4" name="Content Placeholder 3">
            <a:extLst>
              <a:ext uri="{FF2B5EF4-FFF2-40B4-BE49-F238E27FC236}">
                <a16:creationId xmlns:a16="http://schemas.microsoft.com/office/drawing/2014/main" id="{A9E5B1D3-7835-3866-C74C-DFB4D8AB4D21}"/>
              </a:ext>
            </a:extLst>
          </p:cNvPr>
          <p:cNvSpPr>
            <a:spLocks noGrp="1"/>
          </p:cNvSpPr>
          <p:nvPr>
            <p:ph idx="1"/>
          </p:nvPr>
        </p:nvSpPr>
        <p:spPr>
          <a:xfrm>
            <a:off x="700636" y="1901228"/>
            <a:ext cx="10691264" cy="4128380"/>
          </a:xfrm>
        </p:spPr>
        <p:txBody>
          <a:bodyPr>
            <a:normAutofit fontScale="92500"/>
          </a:bodyPr>
          <a:lstStyle/>
          <a:p>
            <a:r>
              <a:rPr lang="es-ES" sz="2400" b="1" dirty="0" err="1">
                <a:solidFill>
                  <a:schemeClr val="accent3"/>
                </a:solidFill>
              </a:rPr>
              <a:t>Bagging</a:t>
            </a:r>
            <a:r>
              <a:rPr lang="es-ES" sz="2400" b="1" dirty="0">
                <a:solidFill>
                  <a:schemeClr val="accent3"/>
                </a:solidFill>
              </a:rPr>
              <a:t>: </a:t>
            </a:r>
            <a:r>
              <a:rPr lang="es-ES" sz="2400" dirty="0"/>
              <a:t>En el caso de los árboles, en vez de entrenar a los árboles con todas las observaciones del set de entrenamiento, se arma un nuevo set para cada árbol, usando </a:t>
            </a:r>
            <a:r>
              <a:rPr lang="es-ES" sz="2400" b="1" dirty="0" err="1">
                <a:solidFill>
                  <a:schemeClr val="accent4"/>
                </a:solidFill>
              </a:rPr>
              <a:t>bootstrapping</a:t>
            </a:r>
            <a:r>
              <a:rPr lang="es-ES" sz="2400" dirty="0"/>
              <a:t>.</a:t>
            </a:r>
          </a:p>
          <a:p>
            <a:r>
              <a:rPr lang="es-ES" sz="2400" b="1" dirty="0">
                <a:solidFill>
                  <a:schemeClr val="accent6">
                    <a:lumMod val="60000"/>
                    <a:lumOff val="40000"/>
                  </a:schemeClr>
                </a:solidFill>
              </a:rPr>
              <a:t>Bosques aleatorios: </a:t>
            </a:r>
            <a:r>
              <a:rPr lang="es-ES" sz="2400" dirty="0"/>
              <a:t>Los bosques aleatorios son una mejora de los obtenidos mediante </a:t>
            </a:r>
            <a:r>
              <a:rPr lang="es-ES" sz="2400" b="1" dirty="0" err="1">
                <a:solidFill>
                  <a:schemeClr val="accent3"/>
                </a:solidFill>
              </a:rPr>
              <a:t>bagging</a:t>
            </a:r>
            <a:r>
              <a:rPr lang="es-ES" sz="2400" dirty="0"/>
              <a:t>. Los bosques aleatorios hacen lo mismo que </a:t>
            </a:r>
            <a:r>
              <a:rPr lang="es-ES" sz="2400" b="1" dirty="0" err="1">
                <a:solidFill>
                  <a:schemeClr val="accent3"/>
                </a:solidFill>
              </a:rPr>
              <a:t>bagging</a:t>
            </a:r>
            <a:r>
              <a:rPr lang="es-ES" sz="2400" dirty="0"/>
              <a:t>, pero además se usa una cantidad aleatoria de atributos. El valor de cuantos atributos a usar se elige aproximadamente la raíz cuadrada de la cantidad de atributos totales.</a:t>
            </a:r>
          </a:p>
          <a:p>
            <a:r>
              <a:rPr lang="es-ES" sz="2400" b="1" dirty="0" err="1">
                <a:solidFill>
                  <a:schemeClr val="accent1"/>
                </a:solidFill>
              </a:rPr>
              <a:t>Boosting</a:t>
            </a:r>
            <a:r>
              <a:rPr lang="es-ES" sz="2400" b="1" dirty="0">
                <a:solidFill>
                  <a:schemeClr val="accent1"/>
                </a:solidFill>
              </a:rPr>
              <a:t>: </a:t>
            </a:r>
            <a:r>
              <a:rPr lang="es-ES" sz="2400" dirty="0"/>
              <a:t>La idea es similar a la de </a:t>
            </a:r>
            <a:r>
              <a:rPr lang="es-ES" sz="2400" b="1" dirty="0" err="1">
                <a:solidFill>
                  <a:schemeClr val="accent3"/>
                </a:solidFill>
              </a:rPr>
              <a:t>Bagging</a:t>
            </a:r>
            <a:r>
              <a:rPr lang="es-ES" sz="2400" dirty="0"/>
              <a:t>, pero en vez de construir arboles aleatoriamente dado por el proceso de </a:t>
            </a:r>
            <a:r>
              <a:rPr lang="es-ES" sz="2400" b="1" dirty="0" err="1">
                <a:solidFill>
                  <a:schemeClr val="accent4"/>
                </a:solidFill>
              </a:rPr>
              <a:t>bootstrapping</a:t>
            </a:r>
            <a:r>
              <a:rPr lang="es-ES" sz="2400" dirty="0"/>
              <a:t>, los nuevos árboles que se construyen usando la información de árboles anteriores</a:t>
            </a:r>
          </a:p>
          <a:p>
            <a:pPr marL="0" indent="0">
              <a:buNone/>
            </a:pPr>
            <a:endParaRPr lang="es-ES" sz="2400" dirty="0"/>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spTree>
    <p:extLst>
      <p:ext uri="{BB962C8B-B14F-4D97-AF65-F5344CB8AC3E}">
        <p14:creationId xmlns:p14="http://schemas.microsoft.com/office/powerpoint/2010/main" val="329084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E9228-80FA-CFC4-C9FE-2B97588C3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BF498-E9BF-D371-BDB7-6215B97640B9}"/>
              </a:ext>
            </a:extLst>
          </p:cNvPr>
          <p:cNvSpPr>
            <a:spLocks noGrp="1"/>
          </p:cNvSpPr>
          <p:nvPr>
            <p:ph type="title"/>
          </p:nvPr>
        </p:nvSpPr>
        <p:spPr>
          <a:xfrm>
            <a:off x="700635" y="922096"/>
            <a:ext cx="10691265" cy="843951"/>
          </a:xfrm>
        </p:spPr>
        <p:txBody>
          <a:bodyPr/>
          <a:lstStyle/>
          <a:p>
            <a:r>
              <a:rPr lang="es-ES_tradnl" dirty="0"/>
              <a:t>Bosques Aleatorios</a:t>
            </a:r>
          </a:p>
        </p:txBody>
      </p:sp>
      <p:sp>
        <p:nvSpPr>
          <p:cNvPr id="6" name="Slide Number Placeholder 5">
            <a:extLst>
              <a:ext uri="{FF2B5EF4-FFF2-40B4-BE49-F238E27FC236}">
                <a16:creationId xmlns:a16="http://schemas.microsoft.com/office/drawing/2014/main" id="{BEE5D615-13D8-A360-FA66-EDD7FF7A944A}"/>
              </a:ext>
            </a:extLst>
          </p:cNvPr>
          <p:cNvSpPr>
            <a:spLocks noGrp="1"/>
          </p:cNvSpPr>
          <p:nvPr>
            <p:ph type="sldNum" sz="quarter" idx="12"/>
          </p:nvPr>
        </p:nvSpPr>
        <p:spPr/>
        <p:txBody>
          <a:bodyPr/>
          <a:lstStyle/>
          <a:p>
            <a:fld id="{87E7843D-FF13-4365-9478-9625B70A2705}" type="slidenum">
              <a:rPr lang="en-US" smtClean="0"/>
              <a:t>9</a:t>
            </a:fld>
            <a:endParaRPr lang="en-US"/>
          </a:p>
        </p:txBody>
      </p:sp>
      <p:sp>
        <p:nvSpPr>
          <p:cNvPr id="8" name="Footer Placeholder 4">
            <a:extLst>
              <a:ext uri="{FF2B5EF4-FFF2-40B4-BE49-F238E27FC236}">
                <a16:creationId xmlns:a16="http://schemas.microsoft.com/office/drawing/2014/main" id="{949D69CE-C8D4-2DF7-0423-F00CEF6BE1C8}"/>
              </a:ext>
            </a:extLst>
          </p:cNvPr>
          <p:cNvSpPr>
            <a:spLocks noGrp="1"/>
          </p:cNvSpPr>
          <p:nvPr>
            <p:ph type="ftr" sz="quarter" idx="11"/>
          </p:nvPr>
        </p:nvSpPr>
        <p:spPr>
          <a:xfrm>
            <a:off x="715383" y="6356350"/>
            <a:ext cx="4539727" cy="365125"/>
          </a:xfrm>
        </p:spPr>
        <p:txBody>
          <a:bodyPr>
            <a:normAutofit/>
          </a:bodyPr>
          <a:lstStyle/>
          <a:p>
            <a:pPr>
              <a:spcAft>
                <a:spcPts val="600"/>
              </a:spcAft>
            </a:pPr>
            <a:r>
              <a:rPr lang="es-ES_tradnl" dirty="0"/>
              <a:t>Aprendizaje Automático – </a:t>
            </a:r>
            <a:r>
              <a:rPr lang="es-ES_tradnl" dirty="0" err="1"/>
              <a:t>CEIoT</a:t>
            </a:r>
            <a:r>
              <a:rPr lang="es-ES_tradnl" dirty="0"/>
              <a:t> – FIUBA</a:t>
            </a:r>
          </a:p>
        </p:txBody>
      </p:sp>
      <p:grpSp>
        <p:nvGrpSpPr>
          <p:cNvPr id="26" name="Group 25">
            <a:extLst>
              <a:ext uri="{FF2B5EF4-FFF2-40B4-BE49-F238E27FC236}">
                <a16:creationId xmlns:a16="http://schemas.microsoft.com/office/drawing/2014/main" id="{8EB538FD-6D8B-BD5C-16D3-4F20ABB49EC3}"/>
              </a:ext>
            </a:extLst>
          </p:cNvPr>
          <p:cNvGrpSpPr/>
          <p:nvPr/>
        </p:nvGrpSpPr>
        <p:grpSpPr>
          <a:xfrm>
            <a:off x="450062" y="1594844"/>
            <a:ext cx="11424763" cy="4505571"/>
            <a:chOff x="931473" y="3538081"/>
            <a:chExt cx="23059272" cy="9093861"/>
          </a:xfrm>
        </p:grpSpPr>
        <p:pic>
          <p:nvPicPr>
            <p:cNvPr id="7" name="Picture 6" descr="A line with blue dots&#10;&#10;Description automatically generated">
              <a:extLst>
                <a:ext uri="{FF2B5EF4-FFF2-40B4-BE49-F238E27FC236}">
                  <a16:creationId xmlns:a16="http://schemas.microsoft.com/office/drawing/2014/main" id="{7C26668F-8DB2-5E9D-9F3E-9664C12AC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73" y="3913512"/>
              <a:ext cx="6559288" cy="4099555"/>
            </a:xfrm>
            <a:prstGeom prst="rect">
              <a:avLst/>
            </a:prstGeom>
          </p:spPr>
        </p:pic>
        <p:pic>
          <p:nvPicPr>
            <p:cNvPr id="9" name="Picture 8" descr="A line of blue dots&#10;&#10;Description automatically generated">
              <a:extLst>
                <a:ext uri="{FF2B5EF4-FFF2-40B4-BE49-F238E27FC236}">
                  <a16:creationId xmlns:a16="http://schemas.microsoft.com/office/drawing/2014/main" id="{2852E7A5-3975-AB2E-EF18-CB3150700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595" y="3891488"/>
              <a:ext cx="6559288" cy="4099555"/>
            </a:xfrm>
            <a:prstGeom prst="rect">
              <a:avLst/>
            </a:prstGeom>
          </p:spPr>
        </p:pic>
        <p:pic>
          <p:nvPicPr>
            <p:cNvPr id="10" name="Picture 9" descr="A blue and pink line with dots&#10;&#10;Description automatically generated">
              <a:extLst>
                <a:ext uri="{FF2B5EF4-FFF2-40B4-BE49-F238E27FC236}">
                  <a16:creationId xmlns:a16="http://schemas.microsoft.com/office/drawing/2014/main" id="{F4AC03CD-0FF1-AD75-12DB-A39B09E4DF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1024" y="3860205"/>
              <a:ext cx="6559288" cy="4099555"/>
            </a:xfrm>
            <a:prstGeom prst="rect">
              <a:avLst/>
            </a:prstGeom>
          </p:spPr>
        </p:pic>
        <p:pic>
          <p:nvPicPr>
            <p:cNvPr id="11" name="Picture 10" descr="A green dots on a black background&#10;&#10;Description automatically generated">
              <a:extLst>
                <a:ext uri="{FF2B5EF4-FFF2-40B4-BE49-F238E27FC236}">
                  <a16:creationId xmlns:a16="http://schemas.microsoft.com/office/drawing/2014/main" id="{9E71DD9F-68CC-84AE-3FD5-4D3E9C94F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461" y="7959760"/>
              <a:ext cx="6559288" cy="4099555"/>
            </a:xfrm>
            <a:prstGeom prst="rect">
              <a:avLst/>
            </a:prstGeom>
          </p:spPr>
        </p:pic>
        <p:pic>
          <p:nvPicPr>
            <p:cNvPr id="12" name="Picture 11" descr="A green and pink dotted line&#10;&#10;Description automatically generated">
              <a:extLst>
                <a:ext uri="{FF2B5EF4-FFF2-40B4-BE49-F238E27FC236}">
                  <a16:creationId xmlns:a16="http://schemas.microsoft.com/office/drawing/2014/main" id="{43FF9A38-8450-C0C0-AE32-6CB4EA29B4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0503" y="7991043"/>
              <a:ext cx="6559288" cy="4099555"/>
            </a:xfrm>
            <a:prstGeom prst="rect">
              <a:avLst/>
            </a:prstGeom>
          </p:spPr>
        </p:pic>
        <p:pic>
          <p:nvPicPr>
            <p:cNvPr id="13" name="Picture 12" descr="A green and pink line with dots&#10;&#10;Description automatically generated">
              <a:extLst>
                <a:ext uri="{FF2B5EF4-FFF2-40B4-BE49-F238E27FC236}">
                  <a16:creationId xmlns:a16="http://schemas.microsoft.com/office/drawing/2014/main" id="{B80ED994-B0F8-6F41-512E-089A04B34C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61024" y="8013067"/>
              <a:ext cx="6559287" cy="4099555"/>
            </a:xfrm>
            <a:prstGeom prst="rect">
              <a:avLst/>
            </a:prstGeom>
          </p:spPr>
        </p:pic>
        <p:sp>
          <p:nvSpPr>
            <p:cNvPr id="14" name="TextBox 13">
              <a:extLst>
                <a:ext uri="{FF2B5EF4-FFF2-40B4-BE49-F238E27FC236}">
                  <a16:creationId xmlns:a16="http://schemas.microsoft.com/office/drawing/2014/main" id="{A55EBA91-9292-1ACB-5226-832D65EE2ED8}"/>
                </a:ext>
              </a:extLst>
            </p:cNvPr>
            <p:cNvSpPr txBox="1"/>
            <p:nvPr/>
          </p:nvSpPr>
          <p:spPr>
            <a:xfrm>
              <a:off x="3656550" y="3538081"/>
              <a:ext cx="1832627" cy="6416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1600" b="0" i="0" u="none" strike="noStrike" cap="none" spc="-26" normalizeH="0" baseline="0" dirty="0">
                  <a:ln>
                    <a:noFill/>
                  </a:ln>
                  <a:solidFill>
                    <a:srgbClr val="000000"/>
                  </a:solidFill>
                  <a:effectLst/>
                  <a:uFillTx/>
                  <a:ea typeface="Graphik Compact Regular"/>
                  <a:cs typeface="Graphik Compact Regular"/>
                  <a:sym typeface="Graphik Compact Regular"/>
                </a:rPr>
                <a:t>Iteración 1</a:t>
              </a:r>
            </a:p>
          </p:txBody>
        </p:sp>
        <p:sp>
          <p:nvSpPr>
            <p:cNvPr id="15" name="TextBox 14">
              <a:extLst>
                <a:ext uri="{FF2B5EF4-FFF2-40B4-BE49-F238E27FC236}">
                  <a16:creationId xmlns:a16="http://schemas.microsoft.com/office/drawing/2014/main" id="{6813F5BA-03AF-2A90-207E-DA78D06768D2}"/>
                </a:ext>
              </a:extLst>
            </p:cNvPr>
            <p:cNvSpPr txBox="1"/>
            <p:nvPr/>
          </p:nvSpPr>
          <p:spPr>
            <a:xfrm>
              <a:off x="11492307" y="3538082"/>
              <a:ext cx="1832627" cy="6416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1600" b="0" i="0" u="none" strike="noStrike" cap="none" spc="-26" normalizeH="0" baseline="0" dirty="0">
                  <a:ln>
                    <a:noFill/>
                  </a:ln>
                  <a:solidFill>
                    <a:srgbClr val="000000"/>
                  </a:solidFill>
                  <a:effectLst/>
                  <a:uFillTx/>
                  <a:ea typeface="Graphik Compact Regular"/>
                  <a:cs typeface="Graphik Compact Regular"/>
                  <a:sym typeface="Graphik Compact Regular"/>
                </a:rPr>
                <a:t>Iteración 2</a:t>
              </a:r>
            </a:p>
          </p:txBody>
        </p:sp>
        <p:sp>
          <p:nvSpPr>
            <p:cNvPr id="16" name="TextBox 15">
              <a:extLst>
                <a:ext uri="{FF2B5EF4-FFF2-40B4-BE49-F238E27FC236}">
                  <a16:creationId xmlns:a16="http://schemas.microsoft.com/office/drawing/2014/main" id="{F8F7134B-E1B1-CFE2-0BC7-7363CE308440}"/>
                </a:ext>
              </a:extLst>
            </p:cNvPr>
            <p:cNvSpPr txBox="1"/>
            <p:nvPr/>
          </p:nvSpPr>
          <p:spPr>
            <a:xfrm>
              <a:off x="19477960" y="3539537"/>
              <a:ext cx="1832627" cy="6416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1600" b="0" i="0" u="none" strike="noStrike" cap="none" spc="-26" normalizeH="0" baseline="0" dirty="0">
                  <a:ln>
                    <a:noFill/>
                  </a:ln>
                  <a:solidFill>
                    <a:srgbClr val="000000"/>
                  </a:solidFill>
                  <a:effectLst/>
                  <a:uFillTx/>
                  <a:ea typeface="Graphik Compact Regular"/>
                  <a:cs typeface="Graphik Compact Regular"/>
                  <a:sym typeface="Graphik Compact Regular"/>
                </a:rPr>
                <a:t>Iteración 3</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C1F0C00-8C1F-FD45-C8B2-739CC54329C6}"/>
                    </a:ext>
                  </a:extLst>
                </p:cNvPr>
                <p:cNvSpPr txBox="1"/>
                <p:nvPr/>
              </p:nvSpPr>
              <p:spPr>
                <a:xfrm>
                  <a:off x="2167165" y="11885111"/>
                  <a:ext cx="5214876" cy="7081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16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16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oMath>
                  </a14:m>
                  <a:endParaRPr kumimoji="0" lang="es-ES_tradnl" sz="1600" b="0" i="0" u="none" strike="noStrike" cap="none" spc="-26" normalizeH="0" baseline="0" dirty="0">
                    <a:ln>
                      <a:noFill/>
                    </a:ln>
                    <a:solidFill>
                      <a:srgbClr val="000000"/>
                    </a:solidFill>
                    <a:effectLst/>
                    <a:uFillTx/>
                    <a:sym typeface="Graphik Compact Regular"/>
                  </a:endParaRPr>
                </a:p>
              </p:txBody>
            </p:sp>
          </mc:Choice>
          <mc:Fallback xmlns="">
            <p:sp>
              <p:nvSpPr>
                <p:cNvPr id="17" name="TextBox 16">
                  <a:extLst>
                    <a:ext uri="{FF2B5EF4-FFF2-40B4-BE49-F238E27FC236}">
                      <a16:creationId xmlns:a16="http://schemas.microsoft.com/office/drawing/2014/main" id="{CC1F0C00-8C1F-FD45-C8B2-739CC54329C6}"/>
                    </a:ext>
                  </a:extLst>
                </p:cNvPr>
                <p:cNvSpPr txBox="1">
                  <a:spLocks noRot="1" noChangeAspect="1" noMove="1" noResize="1" noEditPoints="1" noAdjustHandles="1" noChangeArrowheads="1" noChangeShapeType="1" noTextEdit="1"/>
                </p:cNvSpPr>
                <p:nvPr/>
              </p:nvSpPr>
              <p:spPr>
                <a:xfrm>
                  <a:off x="2167165" y="11885111"/>
                  <a:ext cx="5214876" cy="708172"/>
                </a:xfrm>
                <a:prstGeom prst="rect">
                  <a:avLst/>
                </a:prstGeom>
                <a:blipFill>
                  <a:blip r:embed="rId9"/>
                  <a:stretch>
                    <a:fillRect l="-2439" b="-2069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B874D68-196D-2714-18B4-69FC002C104C}"/>
                    </a:ext>
                  </a:extLst>
                </p:cNvPr>
                <p:cNvSpPr txBox="1"/>
                <p:nvPr/>
              </p:nvSpPr>
              <p:spPr>
                <a:xfrm>
                  <a:off x="9315102" y="11887182"/>
                  <a:ext cx="6484590" cy="704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16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16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en-US" sz="1600" b="0" i="1" smtClean="0">
                              <a:latin typeface="Cambria Math" panose="02040503050406030204" pitchFamily="18" charset="0"/>
                              <a:ea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2</m:t>
                          </m:r>
                        </m:sub>
                      </m:sSub>
                    </m:oMath>
                  </a14:m>
                  <a:endParaRPr kumimoji="0" lang="es-ES_tradnl" sz="1600" b="0" i="0" u="none" strike="noStrike" cap="none" spc="-26" normalizeH="0" baseline="0" dirty="0">
                    <a:ln>
                      <a:noFill/>
                    </a:ln>
                    <a:solidFill>
                      <a:srgbClr val="000000"/>
                    </a:solidFill>
                    <a:effectLst/>
                    <a:uFillTx/>
                    <a:sym typeface="Graphik Compact Regular"/>
                  </a:endParaRPr>
                </a:p>
              </p:txBody>
            </p:sp>
          </mc:Choice>
          <mc:Fallback xmlns="">
            <p:sp>
              <p:nvSpPr>
                <p:cNvPr id="18" name="TextBox 17">
                  <a:extLst>
                    <a:ext uri="{FF2B5EF4-FFF2-40B4-BE49-F238E27FC236}">
                      <a16:creationId xmlns:a16="http://schemas.microsoft.com/office/drawing/2014/main" id="{DB874D68-196D-2714-18B4-69FC002C104C}"/>
                    </a:ext>
                  </a:extLst>
                </p:cNvPr>
                <p:cNvSpPr txBox="1">
                  <a:spLocks noRot="1" noChangeAspect="1" noMove="1" noResize="1" noEditPoints="1" noAdjustHandles="1" noChangeArrowheads="1" noChangeShapeType="1" noTextEdit="1"/>
                </p:cNvSpPr>
                <p:nvPr/>
              </p:nvSpPr>
              <p:spPr>
                <a:xfrm>
                  <a:off x="9315102" y="11887182"/>
                  <a:ext cx="6484590" cy="704030"/>
                </a:xfrm>
                <a:prstGeom prst="rect">
                  <a:avLst/>
                </a:prstGeom>
                <a:blipFill>
                  <a:blip r:embed="rId10"/>
                  <a:stretch>
                    <a:fillRect l="-2362" t="-3571" b="-2142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042BAB3-2387-104B-C414-06CA020140A7}"/>
                    </a:ext>
                  </a:extLst>
                </p:cNvPr>
                <p:cNvSpPr txBox="1"/>
                <p:nvPr/>
              </p:nvSpPr>
              <p:spPr>
                <a:xfrm>
                  <a:off x="16229711" y="11927912"/>
                  <a:ext cx="7761034" cy="704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16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16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1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en-US" sz="1600" b="0" i="1" smtClean="0">
                              <a:latin typeface="Cambria Math" panose="02040503050406030204" pitchFamily="18" charset="0"/>
                              <a:ea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en-US" sz="1600" b="0" i="1" smtClean="0">
                              <a:latin typeface="Cambria Math" panose="02040503050406030204" pitchFamily="18" charset="0"/>
                              <a:ea typeface="Cambria Math" panose="02040503050406030204" pitchFamily="18" charset="0"/>
                            </a:rPr>
                            <m:t>3</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oMath>
                  </a14:m>
                  <a:endParaRPr kumimoji="0" lang="es-ES_tradnl" sz="1600" b="0" i="0" u="none" strike="noStrike" cap="none" spc="-26" normalizeH="0" baseline="0" dirty="0">
                    <a:ln>
                      <a:noFill/>
                    </a:ln>
                    <a:solidFill>
                      <a:srgbClr val="000000"/>
                    </a:solidFill>
                    <a:effectLst/>
                    <a:uFillTx/>
                    <a:sym typeface="Graphik Compact Regular"/>
                  </a:endParaRPr>
                </a:p>
              </p:txBody>
            </p:sp>
          </mc:Choice>
          <mc:Fallback xmlns="">
            <p:sp>
              <p:nvSpPr>
                <p:cNvPr id="19" name="TextBox 18">
                  <a:extLst>
                    <a:ext uri="{FF2B5EF4-FFF2-40B4-BE49-F238E27FC236}">
                      <a16:creationId xmlns:a16="http://schemas.microsoft.com/office/drawing/2014/main" id="{2042BAB3-2387-104B-C414-06CA020140A7}"/>
                    </a:ext>
                  </a:extLst>
                </p:cNvPr>
                <p:cNvSpPr txBox="1">
                  <a:spLocks noRot="1" noChangeAspect="1" noMove="1" noResize="1" noEditPoints="1" noAdjustHandles="1" noChangeArrowheads="1" noChangeShapeType="1" noTextEdit="1"/>
                </p:cNvSpPr>
                <p:nvPr/>
              </p:nvSpPr>
              <p:spPr>
                <a:xfrm>
                  <a:off x="16229711" y="11927912"/>
                  <a:ext cx="7761034" cy="704030"/>
                </a:xfrm>
                <a:prstGeom prst="rect">
                  <a:avLst/>
                </a:prstGeom>
                <a:blipFill>
                  <a:blip r:embed="rId11"/>
                  <a:stretch>
                    <a:fillRect l="-1974" t="-3571" b="-1785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4ECD34-29B6-5CE7-7FE4-B4E5F943431B}"/>
                    </a:ext>
                  </a:extLst>
                </p:cNvPr>
                <p:cNvSpPr txBox="1"/>
                <p:nvPr/>
              </p:nvSpPr>
              <p:spPr>
                <a:xfrm>
                  <a:off x="6395149" y="4277338"/>
                  <a:ext cx="863082" cy="619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16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16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1600" b="0" i="1" u="none" strike="noStrike" cap="none" spc="-26" normalizeH="0" baseline="0" smtClean="0">
                                <a:ln>
                                  <a:noFill/>
                                </a:ln>
                                <a:solidFill>
                                  <a:schemeClr val="accent6"/>
                                </a:solidFill>
                                <a:effectLst/>
                                <a:uFillTx/>
                                <a:latin typeface="Cambria Math" panose="02040503050406030204" pitchFamily="18" charset="0"/>
                                <a:sym typeface="Graphik Compact Regular"/>
                              </a:rPr>
                              <m:t>1</m:t>
                            </m:r>
                          </m:sub>
                        </m:sSub>
                      </m:oMath>
                    </m:oMathPara>
                  </a14:m>
                  <a:endParaRPr lang="es-ES_tradnl" sz="1600" dirty="0">
                    <a:solidFill>
                      <a:schemeClr val="accent6"/>
                    </a:solidFill>
                  </a:endParaRPr>
                </a:p>
              </p:txBody>
            </p:sp>
          </mc:Choice>
          <mc:Fallback xmlns="">
            <p:sp>
              <p:nvSpPr>
                <p:cNvPr id="20" name="TextBox 19">
                  <a:extLst>
                    <a:ext uri="{FF2B5EF4-FFF2-40B4-BE49-F238E27FC236}">
                      <a16:creationId xmlns:a16="http://schemas.microsoft.com/office/drawing/2014/main" id="{114ECD34-29B6-5CE7-7FE4-B4E5F943431B}"/>
                    </a:ext>
                  </a:extLst>
                </p:cNvPr>
                <p:cNvSpPr txBox="1">
                  <a:spLocks noRot="1" noChangeAspect="1" noMove="1" noResize="1" noEditPoints="1" noAdjustHandles="1" noChangeArrowheads="1" noChangeShapeType="1" noTextEdit="1"/>
                </p:cNvSpPr>
                <p:nvPr/>
              </p:nvSpPr>
              <p:spPr>
                <a:xfrm>
                  <a:off x="6395149" y="4277338"/>
                  <a:ext cx="863082" cy="619162"/>
                </a:xfrm>
                <a:prstGeom prst="rect">
                  <a:avLst/>
                </a:prstGeom>
                <a:blipFill>
                  <a:blip r:embed="rId12"/>
                  <a:stretch>
                    <a:fillRect b="-2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73FD08E-7F30-4DF9-AD51-3213A159D8A1}"/>
                    </a:ext>
                  </a:extLst>
                </p:cNvPr>
                <p:cNvSpPr txBox="1"/>
                <p:nvPr/>
              </p:nvSpPr>
              <p:spPr>
                <a:xfrm>
                  <a:off x="14291958" y="4277336"/>
                  <a:ext cx="863082" cy="619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16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16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1600" b="0" i="1" u="none" strike="noStrike" cap="none" spc="-26" normalizeH="0" baseline="0" smtClean="0">
                                <a:ln>
                                  <a:noFill/>
                                </a:ln>
                                <a:solidFill>
                                  <a:schemeClr val="accent6"/>
                                </a:solidFill>
                                <a:effectLst/>
                                <a:uFillTx/>
                                <a:latin typeface="Cambria Math" panose="02040503050406030204" pitchFamily="18" charset="0"/>
                                <a:sym typeface="Graphik Compact Regular"/>
                              </a:rPr>
                              <m:t>2</m:t>
                            </m:r>
                          </m:sub>
                        </m:sSub>
                      </m:oMath>
                    </m:oMathPara>
                  </a14:m>
                  <a:endParaRPr lang="es-ES_tradnl" sz="1600" dirty="0">
                    <a:solidFill>
                      <a:schemeClr val="accent6"/>
                    </a:solidFill>
                  </a:endParaRPr>
                </a:p>
              </p:txBody>
            </p:sp>
          </mc:Choice>
          <mc:Fallback xmlns="">
            <p:sp>
              <p:nvSpPr>
                <p:cNvPr id="21" name="TextBox 20">
                  <a:extLst>
                    <a:ext uri="{FF2B5EF4-FFF2-40B4-BE49-F238E27FC236}">
                      <a16:creationId xmlns:a16="http://schemas.microsoft.com/office/drawing/2014/main" id="{373FD08E-7F30-4DF9-AD51-3213A159D8A1}"/>
                    </a:ext>
                  </a:extLst>
                </p:cNvPr>
                <p:cNvSpPr txBox="1">
                  <a:spLocks noRot="1" noChangeAspect="1" noMove="1" noResize="1" noEditPoints="1" noAdjustHandles="1" noChangeArrowheads="1" noChangeShapeType="1" noTextEdit="1"/>
                </p:cNvSpPr>
                <p:nvPr/>
              </p:nvSpPr>
              <p:spPr>
                <a:xfrm>
                  <a:off x="14291958" y="4277336"/>
                  <a:ext cx="863082" cy="619162"/>
                </a:xfrm>
                <a:prstGeom prst="rect">
                  <a:avLst/>
                </a:prstGeom>
                <a:blipFill>
                  <a:blip r:embed="rId13"/>
                  <a:stretch>
                    <a:fillRect b="-2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DB11E22-9383-8A3F-0D60-C1204418C7BE}"/>
                    </a:ext>
                  </a:extLst>
                </p:cNvPr>
                <p:cNvSpPr txBox="1"/>
                <p:nvPr/>
              </p:nvSpPr>
              <p:spPr>
                <a:xfrm>
                  <a:off x="17797695" y="4277336"/>
                  <a:ext cx="863082" cy="619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16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16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1600" b="0" i="1" u="none" strike="noStrike" cap="none" spc="-26" normalizeH="0" baseline="0" smtClean="0">
                                <a:ln>
                                  <a:noFill/>
                                </a:ln>
                                <a:solidFill>
                                  <a:schemeClr val="accent6"/>
                                </a:solidFill>
                                <a:effectLst/>
                                <a:uFillTx/>
                                <a:latin typeface="Cambria Math" panose="02040503050406030204" pitchFamily="18" charset="0"/>
                                <a:sym typeface="Graphik Compact Regular"/>
                              </a:rPr>
                              <m:t>3</m:t>
                            </m:r>
                          </m:sub>
                        </m:sSub>
                      </m:oMath>
                    </m:oMathPara>
                  </a14:m>
                  <a:endParaRPr lang="es-ES_tradnl" sz="1600" dirty="0">
                    <a:solidFill>
                      <a:schemeClr val="accent6"/>
                    </a:solidFill>
                  </a:endParaRPr>
                </a:p>
              </p:txBody>
            </p:sp>
          </mc:Choice>
          <mc:Fallback xmlns="">
            <p:sp>
              <p:nvSpPr>
                <p:cNvPr id="22" name="TextBox 21">
                  <a:extLst>
                    <a:ext uri="{FF2B5EF4-FFF2-40B4-BE49-F238E27FC236}">
                      <a16:creationId xmlns:a16="http://schemas.microsoft.com/office/drawing/2014/main" id="{8DB11E22-9383-8A3F-0D60-C1204418C7BE}"/>
                    </a:ext>
                  </a:extLst>
                </p:cNvPr>
                <p:cNvSpPr txBox="1">
                  <a:spLocks noRot="1" noChangeAspect="1" noMove="1" noResize="1" noEditPoints="1" noAdjustHandles="1" noChangeArrowheads="1" noChangeShapeType="1" noTextEdit="1"/>
                </p:cNvSpPr>
                <p:nvPr/>
              </p:nvSpPr>
              <p:spPr>
                <a:xfrm>
                  <a:off x="17797695" y="4277336"/>
                  <a:ext cx="863082" cy="619162"/>
                </a:xfrm>
                <a:prstGeom prst="rect">
                  <a:avLst/>
                </a:prstGeom>
                <a:blipFill>
                  <a:blip r:embed="rId14"/>
                  <a:stretch>
                    <a:fillRect b="-2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BA47FEC-BC88-4849-A408-5C0144BB642B}"/>
                    </a:ext>
                  </a:extLst>
                </p:cNvPr>
                <p:cNvSpPr txBox="1"/>
                <p:nvPr/>
              </p:nvSpPr>
              <p:spPr>
                <a:xfrm>
                  <a:off x="4277104" y="10255831"/>
                  <a:ext cx="863082" cy="619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ea typeface="Cambria Math" panose="02040503050406030204" pitchFamily="18" charset="0"/>
                              </a:rPr>
                              <m:t>𝛼</m:t>
                            </m:r>
                          </m:e>
                          <m:sub>
                            <m:r>
                              <a:rPr lang="en-US" sz="1600" i="1">
                                <a:solidFill>
                                  <a:schemeClr val="accent6"/>
                                </a:solidFill>
                                <a:latin typeface="Cambria Math" panose="02040503050406030204" pitchFamily="18" charset="0"/>
                              </a:rPr>
                              <m:t>1</m:t>
                            </m:r>
                          </m:sub>
                        </m:sSub>
                        <m:sSub>
                          <m:sSubPr>
                            <m:ctrlPr>
                              <a:rPr lang="en-US" sz="1600" i="1">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rPr>
                              <m:t>𝑓</m:t>
                            </m:r>
                          </m:e>
                          <m:sub>
                            <m:r>
                              <a:rPr lang="en-US" sz="1600" i="1">
                                <a:solidFill>
                                  <a:schemeClr val="accent6"/>
                                </a:solidFill>
                                <a:latin typeface="Cambria Math" panose="02040503050406030204" pitchFamily="18" charset="0"/>
                              </a:rPr>
                              <m:t>1</m:t>
                            </m:r>
                          </m:sub>
                        </m:sSub>
                      </m:oMath>
                    </m:oMathPara>
                  </a14:m>
                  <a:endParaRPr lang="es-ES_tradnl" sz="1600" dirty="0">
                    <a:solidFill>
                      <a:schemeClr val="accent6"/>
                    </a:solidFill>
                  </a:endParaRPr>
                </a:p>
              </p:txBody>
            </p:sp>
          </mc:Choice>
          <mc:Fallback xmlns="">
            <p:sp>
              <p:nvSpPr>
                <p:cNvPr id="23" name="TextBox 22">
                  <a:extLst>
                    <a:ext uri="{FF2B5EF4-FFF2-40B4-BE49-F238E27FC236}">
                      <a16:creationId xmlns:a16="http://schemas.microsoft.com/office/drawing/2014/main" id="{6BA47FEC-BC88-4849-A408-5C0144BB642B}"/>
                    </a:ext>
                  </a:extLst>
                </p:cNvPr>
                <p:cNvSpPr txBox="1">
                  <a:spLocks noRot="1" noChangeAspect="1" noMove="1" noResize="1" noEditPoints="1" noAdjustHandles="1" noChangeArrowheads="1" noChangeShapeType="1" noTextEdit="1"/>
                </p:cNvSpPr>
                <p:nvPr/>
              </p:nvSpPr>
              <p:spPr>
                <a:xfrm>
                  <a:off x="4277104" y="10255831"/>
                  <a:ext cx="863082" cy="619162"/>
                </a:xfrm>
                <a:prstGeom prst="rect">
                  <a:avLst/>
                </a:prstGeom>
                <a:blipFill>
                  <a:blip r:embed="rId15"/>
                  <a:stretch>
                    <a:fillRect r="-20588" b="-2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179E19-14CA-DA6D-B5C3-9E71FE918AB3}"/>
                    </a:ext>
                  </a:extLst>
                </p:cNvPr>
                <p:cNvSpPr txBox="1"/>
                <p:nvPr/>
              </p:nvSpPr>
              <p:spPr>
                <a:xfrm>
                  <a:off x="11100333" y="10314985"/>
                  <a:ext cx="2816798" cy="619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ea typeface="Cambria Math" panose="02040503050406030204" pitchFamily="18" charset="0"/>
                              </a:rPr>
                              <m:t>𝛼</m:t>
                            </m:r>
                          </m:e>
                          <m:sub>
                            <m:r>
                              <a:rPr lang="en-US" sz="1600" i="1">
                                <a:solidFill>
                                  <a:schemeClr val="accent6"/>
                                </a:solidFill>
                                <a:latin typeface="Cambria Math" panose="02040503050406030204" pitchFamily="18" charset="0"/>
                              </a:rPr>
                              <m:t>1</m:t>
                            </m:r>
                          </m:sub>
                        </m:sSub>
                        <m:sSub>
                          <m:sSubPr>
                            <m:ctrlPr>
                              <a:rPr lang="en-US" sz="1600" i="1">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rPr>
                              <m:t>𝑓</m:t>
                            </m:r>
                          </m:e>
                          <m:sub>
                            <m:r>
                              <a:rPr lang="en-US" sz="1600" i="1">
                                <a:solidFill>
                                  <a:schemeClr val="accent6"/>
                                </a:solidFill>
                                <a:latin typeface="Cambria Math" panose="02040503050406030204" pitchFamily="18" charset="0"/>
                              </a:rPr>
                              <m:t>1</m:t>
                            </m:r>
                          </m:sub>
                        </m:sSub>
                        <m:r>
                          <a:rPr lang="en-US" sz="1600" b="0" i="1" smtClean="0">
                            <a:solidFill>
                              <a:schemeClr val="accent6"/>
                            </a:solidFill>
                            <a:latin typeface="Cambria Math" panose="02040503050406030204" pitchFamily="18" charset="0"/>
                          </a:rPr>
                          <m:t>+</m:t>
                        </m:r>
                        <m:sSub>
                          <m:sSubPr>
                            <m:ctrlPr>
                              <a:rPr lang="en-US" sz="1600" i="1">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ea typeface="Cambria Math" panose="02040503050406030204" pitchFamily="18" charset="0"/>
                              </a:rPr>
                              <m:t>𝛼</m:t>
                            </m:r>
                          </m:e>
                          <m:sub>
                            <m:r>
                              <a:rPr lang="en-US" sz="1600" b="0" i="1" smtClean="0">
                                <a:solidFill>
                                  <a:schemeClr val="accent6"/>
                                </a:solidFill>
                                <a:latin typeface="Cambria Math" panose="02040503050406030204" pitchFamily="18" charset="0"/>
                                <a:ea typeface="Cambria Math" panose="02040503050406030204" pitchFamily="18" charset="0"/>
                              </a:rPr>
                              <m:t>2</m:t>
                            </m:r>
                          </m:sub>
                        </m:sSub>
                        <m:sSub>
                          <m:sSubPr>
                            <m:ctrlPr>
                              <a:rPr lang="en-US" sz="1600" i="1">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rPr>
                              <m:t>𝑓</m:t>
                            </m:r>
                          </m:e>
                          <m:sub>
                            <m:r>
                              <a:rPr lang="en-US" sz="1600" b="0" i="1" smtClean="0">
                                <a:solidFill>
                                  <a:schemeClr val="accent6"/>
                                </a:solidFill>
                                <a:latin typeface="Cambria Math" panose="02040503050406030204" pitchFamily="18" charset="0"/>
                              </a:rPr>
                              <m:t>2</m:t>
                            </m:r>
                          </m:sub>
                        </m:sSub>
                      </m:oMath>
                    </m:oMathPara>
                  </a14:m>
                  <a:endParaRPr lang="es-ES_tradnl" sz="1600" dirty="0">
                    <a:solidFill>
                      <a:schemeClr val="accent6"/>
                    </a:solidFill>
                  </a:endParaRPr>
                </a:p>
              </p:txBody>
            </p:sp>
          </mc:Choice>
          <mc:Fallback xmlns="">
            <p:sp>
              <p:nvSpPr>
                <p:cNvPr id="24" name="TextBox 23">
                  <a:extLst>
                    <a:ext uri="{FF2B5EF4-FFF2-40B4-BE49-F238E27FC236}">
                      <a16:creationId xmlns:a16="http://schemas.microsoft.com/office/drawing/2014/main" id="{40179E19-14CA-DA6D-B5C3-9E71FE918AB3}"/>
                    </a:ext>
                  </a:extLst>
                </p:cNvPr>
                <p:cNvSpPr txBox="1">
                  <a:spLocks noRot="1" noChangeAspect="1" noMove="1" noResize="1" noEditPoints="1" noAdjustHandles="1" noChangeArrowheads="1" noChangeShapeType="1" noTextEdit="1"/>
                </p:cNvSpPr>
                <p:nvPr/>
              </p:nvSpPr>
              <p:spPr>
                <a:xfrm>
                  <a:off x="11100333" y="10314985"/>
                  <a:ext cx="2816798" cy="619162"/>
                </a:xfrm>
                <a:prstGeom prst="rect">
                  <a:avLst/>
                </a:prstGeom>
                <a:blipFill>
                  <a:blip r:embed="rId16"/>
                  <a:stretch>
                    <a:fillRect b="-15385"/>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69CD6F5-4B6D-F51C-DB2D-35D64FA0525E}"/>
                    </a:ext>
                  </a:extLst>
                </p:cNvPr>
                <p:cNvSpPr txBox="1"/>
                <p:nvPr/>
              </p:nvSpPr>
              <p:spPr>
                <a:xfrm>
                  <a:off x="18341064" y="10314985"/>
                  <a:ext cx="4106420" cy="683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sSub>
                        <m:sSubPr>
                          <m:ctrlPr>
                            <a:rPr lang="en-US" sz="1600" i="1" smtClean="0">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ea typeface="Cambria Math" panose="02040503050406030204" pitchFamily="18" charset="0"/>
                            </a:rPr>
                            <m:t>𝛼</m:t>
                          </m:r>
                        </m:e>
                        <m:sub>
                          <m:r>
                            <a:rPr lang="en-US" sz="1600" i="1">
                              <a:solidFill>
                                <a:schemeClr val="accent6"/>
                              </a:solidFill>
                              <a:latin typeface="Cambria Math" panose="02040503050406030204" pitchFamily="18" charset="0"/>
                            </a:rPr>
                            <m:t>1</m:t>
                          </m:r>
                        </m:sub>
                      </m:sSub>
                      <m:sSub>
                        <m:sSubPr>
                          <m:ctrlPr>
                            <a:rPr lang="en-US" sz="1600" i="1">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rPr>
                            <m:t>𝑓</m:t>
                          </m:r>
                        </m:e>
                        <m:sub>
                          <m:r>
                            <a:rPr lang="en-US" sz="1600" i="1">
                              <a:solidFill>
                                <a:schemeClr val="accent6"/>
                              </a:solidFill>
                              <a:latin typeface="Cambria Math" panose="02040503050406030204" pitchFamily="18" charset="0"/>
                            </a:rPr>
                            <m:t>1</m:t>
                          </m:r>
                        </m:sub>
                      </m:sSub>
                      <m:r>
                        <a:rPr lang="en-US" sz="1600" b="0" i="1" smtClean="0">
                          <a:solidFill>
                            <a:schemeClr val="accent6"/>
                          </a:solidFill>
                          <a:latin typeface="Cambria Math" panose="02040503050406030204" pitchFamily="18" charset="0"/>
                        </a:rPr>
                        <m:t>+</m:t>
                      </m:r>
                      <m:sSub>
                        <m:sSubPr>
                          <m:ctrlPr>
                            <a:rPr lang="en-US" sz="1600" i="1">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ea typeface="Cambria Math" panose="02040503050406030204" pitchFamily="18" charset="0"/>
                            </a:rPr>
                            <m:t>𝛼</m:t>
                          </m:r>
                        </m:e>
                        <m:sub>
                          <m:r>
                            <a:rPr lang="en-US" sz="1600" b="0" i="1" smtClean="0">
                              <a:solidFill>
                                <a:schemeClr val="accent6"/>
                              </a:solidFill>
                              <a:latin typeface="Cambria Math" panose="02040503050406030204" pitchFamily="18" charset="0"/>
                              <a:ea typeface="Cambria Math" panose="02040503050406030204" pitchFamily="18" charset="0"/>
                            </a:rPr>
                            <m:t>2</m:t>
                          </m:r>
                        </m:sub>
                      </m:sSub>
                      <m:sSub>
                        <m:sSubPr>
                          <m:ctrlPr>
                            <a:rPr lang="en-US" sz="1600" i="1">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rPr>
                            <m:t>𝑓</m:t>
                          </m:r>
                        </m:e>
                        <m:sub>
                          <m:r>
                            <a:rPr lang="en-US" sz="1600" b="0" i="1" smtClean="0">
                              <a:solidFill>
                                <a:schemeClr val="accent6"/>
                              </a:solidFill>
                              <a:latin typeface="Cambria Math" panose="02040503050406030204" pitchFamily="18" charset="0"/>
                            </a:rPr>
                            <m:t>2</m:t>
                          </m:r>
                        </m:sub>
                      </m:sSub>
                    </m:oMath>
                  </a14:m>
                  <a:r>
                    <a:rPr lang="en-US" sz="1600" dirty="0">
                      <a:solidFill>
                        <a:schemeClr val="accent6"/>
                      </a:solidFill>
                    </a:rPr>
                    <a:t> </a:t>
                  </a:r>
                  <a14:m>
                    <m:oMath xmlns:m="http://schemas.openxmlformats.org/officeDocument/2006/math">
                      <m:r>
                        <a:rPr lang="en-US" sz="1600" i="1">
                          <a:solidFill>
                            <a:schemeClr val="accent6"/>
                          </a:solidFill>
                          <a:latin typeface="Cambria Math" panose="02040503050406030204" pitchFamily="18" charset="0"/>
                        </a:rPr>
                        <m:t>+</m:t>
                      </m:r>
                      <m:sSub>
                        <m:sSubPr>
                          <m:ctrlPr>
                            <a:rPr lang="en-US" sz="1600" i="1">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ea typeface="Cambria Math" panose="02040503050406030204" pitchFamily="18" charset="0"/>
                            </a:rPr>
                            <m:t>𝛼</m:t>
                          </m:r>
                        </m:e>
                        <m:sub>
                          <m:r>
                            <a:rPr lang="en-US" sz="1600" b="0" i="1" smtClean="0">
                              <a:solidFill>
                                <a:schemeClr val="accent6"/>
                              </a:solidFill>
                              <a:latin typeface="Cambria Math" panose="02040503050406030204" pitchFamily="18" charset="0"/>
                              <a:ea typeface="Cambria Math" panose="02040503050406030204" pitchFamily="18" charset="0"/>
                            </a:rPr>
                            <m:t>3</m:t>
                          </m:r>
                        </m:sub>
                      </m:sSub>
                      <m:sSub>
                        <m:sSubPr>
                          <m:ctrlPr>
                            <a:rPr lang="en-US" sz="1600" i="1">
                              <a:solidFill>
                                <a:schemeClr val="accent6"/>
                              </a:solidFill>
                              <a:latin typeface="Cambria Math" panose="02040503050406030204" pitchFamily="18" charset="0"/>
                            </a:rPr>
                          </m:ctrlPr>
                        </m:sSubPr>
                        <m:e>
                          <m:r>
                            <a:rPr lang="en-US" sz="1600" i="1">
                              <a:solidFill>
                                <a:schemeClr val="accent6"/>
                              </a:solidFill>
                              <a:latin typeface="Cambria Math" panose="02040503050406030204" pitchFamily="18" charset="0"/>
                            </a:rPr>
                            <m:t>𝑓</m:t>
                          </m:r>
                        </m:e>
                        <m:sub>
                          <m:r>
                            <a:rPr lang="en-US" sz="1600" b="0" i="1" smtClean="0">
                              <a:solidFill>
                                <a:schemeClr val="accent6"/>
                              </a:solidFill>
                              <a:latin typeface="Cambria Math" panose="02040503050406030204" pitchFamily="18" charset="0"/>
                            </a:rPr>
                            <m:t>3</m:t>
                          </m:r>
                        </m:sub>
                      </m:sSub>
                    </m:oMath>
                  </a14:m>
                  <a:endParaRPr lang="es-ES_tradnl" sz="1600" dirty="0">
                    <a:solidFill>
                      <a:schemeClr val="accent6"/>
                    </a:solidFill>
                  </a:endParaRPr>
                </a:p>
              </p:txBody>
            </p:sp>
          </mc:Choice>
          <mc:Fallback xmlns="">
            <p:sp>
              <p:nvSpPr>
                <p:cNvPr id="25" name="TextBox 24">
                  <a:extLst>
                    <a:ext uri="{FF2B5EF4-FFF2-40B4-BE49-F238E27FC236}">
                      <a16:creationId xmlns:a16="http://schemas.microsoft.com/office/drawing/2014/main" id="{969CD6F5-4B6D-F51C-DB2D-35D64FA0525E}"/>
                    </a:ext>
                  </a:extLst>
                </p:cNvPr>
                <p:cNvSpPr txBox="1">
                  <a:spLocks noRot="1" noChangeAspect="1" noMove="1" noResize="1" noEditPoints="1" noAdjustHandles="1" noChangeArrowheads="1" noChangeShapeType="1" noTextEdit="1"/>
                </p:cNvSpPr>
                <p:nvPr/>
              </p:nvSpPr>
              <p:spPr>
                <a:xfrm>
                  <a:off x="18341064" y="10314985"/>
                  <a:ext cx="4106420" cy="683324"/>
                </a:xfrm>
                <a:prstGeom prst="rect">
                  <a:avLst/>
                </a:prstGeom>
                <a:blipFill>
                  <a:blip r:embed="rId17"/>
                  <a:stretch>
                    <a:fillRect b="-7143"/>
                  </a:stretch>
                </a:blipFill>
                <a:ln w="12700" cap="flat">
                  <a:noFill/>
                  <a:miter lim="400000"/>
                </a:ln>
                <a:effectLst/>
              </p:spPr>
              <p:txBody>
                <a:bodyPr/>
                <a:lstStyle/>
                <a:p>
                  <a:r>
                    <a:rPr lang="es-ES_tradnl">
                      <a:noFill/>
                    </a:rPr>
                    <a:t> </a:t>
                  </a:r>
                </a:p>
              </p:txBody>
            </p:sp>
          </mc:Fallback>
        </mc:AlternateContent>
      </p:grpSp>
    </p:spTree>
    <p:extLst>
      <p:ext uri="{BB962C8B-B14F-4D97-AF65-F5344CB8AC3E}">
        <p14:creationId xmlns:p14="http://schemas.microsoft.com/office/powerpoint/2010/main" val="2296769525"/>
      </p:ext>
    </p:extLst>
  </p:cSld>
  <p:clrMapOvr>
    <a:masterClrMapping/>
  </p:clrMapOvr>
</p:sld>
</file>

<file path=ppt/theme/theme1.xml><?xml version="1.0" encoding="utf-8"?>
<a:theme xmlns:a="http://schemas.openxmlformats.org/drawingml/2006/main" name="Chronicle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{04AA286F-8D2E-6D40-8355-0FBFECDF6445}tf10001061</Template>
  <TotalTime>14862</TotalTime>
  <Words>3454</Words>
  <Application>Microsoft Macintosh PowerPoint</Application>
  <PresentationFormat>Widescreen</PresentationFormat>
  <Paragraphs>435</Paragraphs>
  <Slides>57</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Calisto MT</vt:lpstr>
      <vt:lpstr>Cambria Math</vt:lpstr>
      <vt:lpstr>Graphik Compact Regular</vt:lpstr>
      <vt:lpstr>Univers Condensed</vt:lpstr>
      <vt:lpstr>ChronicleVTI</vt:lpstr>
      <vt:lpstr>Redes Neuronales</vt:lpstr>
      <vt:lpstr>Lo que vimos la clase anterior…</vt:lpstr>
      <vt:lpstr>Árboles de Decisión</vt:lpstr>
      <vt:lpstr>Árboles de Regresión</vt:lpstr>
      <vt:lpstr>Árboles de Regresión</vt:lpstr>
      <vt:lpstr>Árbol de clasificación</vt:lpstr>
      <vt:lpstr>Bosques Aleatorios</vt:lpstr>
      <vt:lpstr>Bosques Aleatorios</vt:lpstr>
      <vt:lpstr>Bosques Aleatorios</vt:lpstr>
      <vt:lpstr>Redes Neuronales</vt:lpstr>
      <vt:lpstr>Redes Neuronales</vt:lpstr>
      <vt:lpstr>Redes Neuronales</vt:lpstr>
      <vt:lpstr>Redes Neuronales</vt:lpstr>
      <vt:lpstr>Redes Neuronales</vt:lpstr>
      <vt:lpstr>Redes Neuronales</vt:lpstr>
      <vt:lpstr>Redes Neuronales</vt:lpstr>
      <vt:lpstr>Redes Neuronales</vt:lpstr>
      <vt:lpstr>Redes Neuronales</vt:lpstr>
      <vt:lpstr>Redes Neuronales</vt:lpstr>
      <vt:lpstr>Perceptrón y Neuronas sigmoideas </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Perceptrón</vt:lpstr>
      <vt:lpstr>Redes Feed-foRward</vt:lpstr>
      <vt:lpstr>Redes Feed-foRward</vt:lpstr>
      <vt:lpstr>Redes Feed-foRward</vt:lpstr>
      <vt:lpstr>Redes Feed-foRward</vt:lpstr>
      <vt:lpstr>Redes Feed-foRward</vt:lpstr>
      <vt:lpstr>Breve introducción de entrenamiento de redes </vt:lpstr>
      <vt:lpstr>Entrenamiento</vt:lpstr>
      <vt:lpstr>Entrenamiento</vt:lpstr>
      <vt:lpstr>Entrenamiento</vt:lpstr>
      <vt:lpstr>Entrenamiento</vt:lpstr>
      <vt:lpstr>Entrenamiento</vt:lpstr>
      <vt:lpstr>Pytorch</vt:lpstr>
      <vt:lpstr>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Facundo Adrián Lucianna</dc:creator>
  <cp:lastModifiedBy>Facundo Adrián Lucianna</cp:lastModifiedBy>
  <cp:revision>308</cp:revision>
  <dcterms:created xsi:type="dcterms:W3CDTF">2024-01-28T21:07:34Z</dcterms:created>
  <dcterms:modified xsi:type="dcterms:W3CDTF">2024-07-23T01:36:54Z</dcterms:modified>
</cp:coreProperties>
</file>